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71" r:id="rId2"/>
    <p:sldId id="272" r:id="rId3"/>
    <p:sldId id="273" r:id="rId4"/>
    <p:sldId id="274" r:id="rId5"/>
    <p:sldId id="275" r:id="rId6"/>
    <p:sldId id="276" r:id="rId7"/>
    <p:sldId id="277" r:id="rId8"/>
    <p:sldId id="278" r:id="rId9"/>
    <p:sldId id="279" r:id="rId10"/>
    <p:sldId id="280"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2" r:id="rId45"/>
    <p:sldId id="303" r:id="rId46"/>
    <p:sldId id="304" r:id="rId47"/>
    <p:sldId id="305" r:id="rId48"/>
    <p:sldId id="307" r:id="rId49"/>
    <p:sldId id="308" r:id="rId50"/>
    <p:sldId id="309" r:id="rId51"/>
    <p:sldId id="310" r:id="rId52"/>
    <p:sldId id="311" r:id="rId53"/>
    <p:sldId id="330" r:id="rId54"/>
    <p:sldId id="331" r:id="rId55"/>
    <p:sldId id="332" r:id="rId56"/>
    <p:sldId id="333" r:id="rId57"/>
    <p:sldId id="334" r:id="rId58"/>
    <p:sldId id="335" r:id="rId59"/>
    <p:sldId id="336" r:id="rId60"/>
    <p:sldId id="317" r:id="rId61"/>
    <p:sldId id="318" r:id="rId62"/>
    <p:sldId id="312" r:id="rId63"/>
    <p:sldId id="313" r:id="rId64"/>
    <p:sldId id="314" r:id="rId65"/>
    <p:sldId id="319" r:id="rId66"/>
    <p:sldId id="320" r:id="rId67"/>
    <p:sldId id="337" r:id="rId68"/>
    <p:sldId id="338" r:id="rId69"/>
    <p:sldId id="315" r:id="rId70"/>
    <p:sldId id="316" r:id="rId71"/>
    <p:sldId id="321" r:id="rId72"/>
    <p:sldId id="328" r:id="rId73"/>
    <p:sldId id="322" r:id="rId74"/>
    <p:sldId id="329" r:id="rId75"/>
    <p:sldId id="323" r:id="rId76"/>
    <p:sldId id="324" r:id="rId77"/>
    <p:sldId id="326" r:id="rId78"/>
    <p:sldId id="327" r:id="rId79"/>
    <p:sldId id="339" r:id="rId80"/>
    <p:sldId id="340" r:id="rId81"/>
    <p:sldId id="270" r:id="rId82"/>
    <p:sldId id="341" r:id="rId83"/>
    <p:sldId id="342" r:id="rId84"/>
    <p:sldId id="343" r:id="rId85"/>
    <p:sldId id="344"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146BF7-5A36-4822-93B4-8442F1E14EB8}" v="4" dt="2021-11-26T13:58:51.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rivastava" userId="08b65867dedb40eb" providerId="LiveId" clId="{40CE4732-C82F-45C8-B66B-CA28C486031C}"/>
    <pc:docChg chg="custSel delSld modSld">
      <pc:chgData name="Brian Srivastava" userId="08b65867dedb40eb" providerId="LiveId" clId="{40CE4732-C82F-45C8-B66B-CA28C486031C}" dt="2019-07-17T00:55:46.360" v="7" actId="27636"/>
      <pc:docMkLst>
        <pc:docMk/>
      </pc:docMkLst>
      <pc:sldChg chg="del">
        <pc:chgData name="Brian Srivastava" userId="08b65867dedb40eb" providerId="LiveId" clId="{40CE4732-C82F-45C8-B66B-CA28C486031C}" dt="2019-07-16T21:54:57.864" v="4" actId="2696"/>
        <pc:sldMkLst>
          <pc:docMk/>
          <pc:sldMk cId="2736245477" sldId="256"/>
        </pc:sldMkLst>
      </pc:sldChg>
      <pc:sldChg chg="modSp">
        <pc:chgData name="Brian Srivastava" userId="08b65867dedb40eb" providerId="LiveId" clId="{40CE4732-C82F-45C8-B66B-CA28C486031C}" dt="2019-07-17T00:55:46.360" v="7" actId="27636"/>
        <pc:sldMkLst>
          <pc:docMk/>
          <pc:sldMk cId="425880556" sldId="258"/>
        </pc:sldMkLst>
        <pc:spChg chg="mod">
          <ac:chgData name="Brian Srivastava" userId="08b65867dedb40eb" providerId="LiveId" clId="{40CE4732-C82F-45C8-B66B-CA28C486031C}" dt="2019-07-17T00:55:46.360" v="7" actId="27636"/>
          <ac:spMkLst>
            <pc:docMk/>
            <pc:sldMk cId="425880556" sldId="258"/>
            <ac:spMk id="3" creationId="{00000000-0000-0000-0000-000000000000}"/>
          </ac:spMkLst>
        </pc:spChg>
      </pc:sldChg>
      <pc:sldChg chg="modSp">
        <pc:chgData name="Brian Srivastava" userId="08b65867dedb40eb" providerId="LiveId" clId="{40CE4732-C82F-45C8-B66B-CA28C486031C}" dt="2019-07-15T02:57:40.288" v="1" actId="1076"/>
        <pc:sldMkLst>
          <pc:docMk/>
          <pc:sldMk cId="296956465" sldId="260"/>
        </pc:sldMkLst>
        <pc:spChg chg="mod">
          <ac:chgData name="Brian Srivastava" userId="08b65867dedb40eb" providerId="LiveId" clId="{40CE4732-C82F-45C8-B66B-CA28C486031C}" dt="2019-07-15T02:57:37.829" v="0" actId="1076"/>
          <ac:spMkLst>
            <pc:docMk/>
            <pc:sldMk cId="296956465" sldId="260"/>
            <ac:spMk id="5" creationId="{00000000-0000-0000-0000-000000000000}"/>
          </ac:spMkLst>
        </pc:spChg>
        <pc:graphicFrameChg chg="mod">
          <ac:chgData name="Brian Srivastava" userId="08b65867dedb40eb" providerId="LiveId" clId="{40CE4732-C82F-45C8-B66B-CA28C486031C}" dt="2019-07-15T02:57:40.288" v="1" actId="1076"/>
          <ac:graphicFrameMkLst>
            <pc:docMk/>
            <pc:sldMk cId="296956465" sldId="260"/>
            <ac:graphicFrameMk id="4" creationId="{00000000-0000-0000-0000-000000000000}"/>
          </ac:graphicFrameMkLst>
        </pc:graphicFrameChg>
      </pc:sldChg>
      <pc:sldChg chg="modSp">
        <pc:chgData name="Brian Srivastava" userId="08b65867dedb40eb" providerId="LiveId" clId="{40CE4732-C82F-45C8-B66B-CA28C486031C}" dt="2019-07-15T02:57:48.517" v="3" actId="1076"/>
        <pc:sldMkLst>
          <pc:docMk/>
          <pc:sldMk cId="1552229527" sldId="261"/>
        </pc:sldMkLst>
        <pc:spChg chg="mod">
          <ac:chgData name="Brian Srivastava" userId="08b65867dedb40eb" providerId="LiveId" clId="{40CE4732-C82F-45C8-B66B-CA28C486031C}" dt="2019-07-15T02:57:48.517" v="3" actId="1076"/>
          <ac:spMkLst>
            <pc:docMk/>
            <pc:sldMk cId="1552229527" sldId="261"/>
            <ac:spMk id="2" creationId="{00000000-0000-0000-0000-000000000000}"/>
          </ac:spMkLst>
        </pc:spChg>
        <pc:spChg chg="mod">
          <ac:chgData name="Brian Srivastava" userId="08b65867dedb40eb" providerId="LiveId" clId="{40CE4732-C82F-45C8-B66B-CA28C486031C}" dt="2019-07-15T02:57:45.845" v="2" actId="14100"/>
          <ac:spMkLst>
            <pc:docMk/>
            <pc:sldMk cId="1552229527" sldId="261"/>
            <ac:spMk id="3" creationId="{00000000-0000-0000-0000-000000000000}"/>
          </ac:spMkLst>
        </pc:spChg>
      </pc:sldChg>
    </pc:docChg>
  </pc:docChgLst>
  <pc:docChgLst>
    <pc:chgData name="Brian Srivastava" userId="a20fc31f-ff76-4f59-a5f9-7c37ba761692" providerId="ADAL" clId="{6E7369C4-AC43-4A88-9EEE-0C1C13642901}"/>
    <pc:docChg chg="modSld">
      <pc:chgData name="Brian Srivastava" userId="a20fc31f-ff76-4f59-a5f9-7c37ba761692" providerId="ADAL" clId="{6E7369C4-AC43-4A88-9EEE-0C1C13642901}" dt="2019-07-17T13:34:04.204" v="3" actId="1076"/>
      <pc:docMkLst>
        <pc:docMk/>
      </pc:docMkLst>
      <pc:sldChg chg="addSp modSp">
        <pc:chgData name="Brian Srivastava" userId="a20fc31f-ff76-4f59-a5f9-7c37ba761692" providerId="ADAL" clId="{6E7369C4-AC43-4A88-9EEE-0C1C13642901}" dt="2019-07-17T13:34:04.204" v="3" actId="1076"/>
        <pc:sldMkLst>
          <pc:docMk/>
          <pc:sldMk cId="1029205723" sldId="264"/>
        </pc:sldMkLst>
        <pc:picChg chg="add mod">
          <ac:chgData name="Brian Srivastava" userId="a20fc31f-ff76-4f59-a5f9-7c37ba761692" providerId="ADAL" clId="{6E7369C4-AC43-4A88-9EEE-0C1C13642901}" dt="2019-07-17T13:34:04.204" v="3" actId="1076"/>
          <ac:picMkLst>
            <pc:docMk/>
            <pc:sldMk cId="1029205723" sldId="264"/>
            <ac:picMk id="6" creationId="{8E88CE95-187D-451C-984B-9BA0044FEB90}"/>
          </ac:picMkLst>
        </pc:picChg>
      </pc:sldChg>
    </pc:docChg>
  </pc:docChgLst>
  <pc:docChgLst>
    <pc:chgData name="Brian Srivastava" userId="a20fc31f-ff76-4f59-a5f9-7c37ba761692" providerId="ADAL" clId="{DE146BF7-5A36-4822-93B4-8442F1E14EB8}"/>
    <pc:docChg chg="custSel addSld delSld modSld">
      <pc:chgData name="Brian Srivastava" userId="a20fc31f-ff76-4f59-a5f9-7c37ba761692" providerId="ADAL" clId="{DE146BF7-5A36-4822-93B4-8442F1E14EB8}" dt="2021-11-26T15:11:18.814" v="1806" actId="20577"/>
      <pc:docMkLst>
        <pc:docMk/>
      </pc:docMkLst>
      <pc:sldChg chg="addSp delSp modSp mod modNotesTx">
        <pc:chgData name="Brian Srivastava" userId="a20fc31f-ff76-4f59-a5f9-7c37ba761692" providerId="ADAL" clId="{DE146BF7-5A36-4822-93B4-8442F1E14EB8}" dt="2021-11-26T14:01:07.976" v="500" actId="20577"/>
        <pc:sldMkLst>
          <pc:docMk/>
          <pc:sldMk cId="3263129340" sldId="270"/>
        </pc:sldMkLst>
        <pc:spChg chg="mod">
          <ac:chgData name="Brian Srivastava" userId="a20fc31f-ff76-4f59-a5f9-7c37ba761692" providerId="ADAL" clId="{DE146BF7-5A36-4822-93B4-8442F1E14EB8}" dt="2021-11-26T14:01:07.976" v="500" actId="20577"/>
          <ac:spMkLst>
            <pc:docMk/>
            <pc:sldMk cId="3263129340" sldId="270"/>
            <ac:spMk id="2" creationId="{06DA1A38-1C0B-487C-8C9F-B6089D105CAA}"/>
          </ac:spMkLst>
        </pc:spChg>
        <pc:spChg chg="del">
          <ac:chgData name="Brian Srivastava" userId="a20fc31f-ff76-4f59-a5f9-7c37ba761692" providerId="ADAL" clId="{DE146BF7-5A36-4822-93B4-8442F1E14EB8}" dt="2021-11-26T13:59:57.330" v="393" actId="22"/>
          <ac:spMkLst>
            <pc:docMk/>
            <pc:sldMk cId="3263129340" sldId="270"/>
            <ac:spMk id="3" creationId="{C142D2F8-3DEE-4EEC-938C-5D1A51E57708}"/>
          </ac:spMkLst>
        </pc:spChg>
        <pc:picChg chg="add mod ord">
          <ac:chgData name="Brian Srivastava" userId="a20fc31f-ff76-4f59-a5f9-7c37ba761692" providerId="ADAL" clId="{DE146BF7-5A36-4822-93B4-8442F1E14EB8}" dt="2021-11-26T13:59:57.330" v="393" actId="22"/>
          <ac:picMkLst>
            <pc:docMk/>
            <pc:sldMk cId="3263129340" sldId="270"/>
            <ac:picMk id="5" creationId="{7D96F0A2-553E-44A2-B317-3EBA56DD8571}"/>
          </ac:picMkLst>
        </pc:picChg>
      </pc:sldChg>
      <pc:sldChg chg="add">
        <pc:chgData name="Brian Srivastava" userId="a20fc31f-ff76-4f59-a5f9-7c37ba761692" providerId="ADAL" clId="{DE146BF7-5A36-4822-93B4-8442F1E14EB8}" dt="2021-11-26T13:58:51.684" v="392"/>
        <pc:sldMkLst>
          <pc:docMk/>
          <pc:sldMk cId="2359642280" sldId="271"/>
        </pc:sldMkLst>
      </pc:sldChg>
      <pc:sldChg chg="del">
        <pc:chgData name="Brian Srivastava" userId="a20fc31f-ff76-4f59-a5f9-7c37ba761692" providerId="ADAL" clId="{DE146BF7-5A36-4822-93B4-8442F1E14EB8}" dt="2021-11-26T13:58:46.558" v="391" actId="2696"/>
        <pc:sldMkLst>
          <pc:docMk/>
          <pc:sldMk cId="3102834147" sldId="271"/>
        </pc:sldMkLst>
      </pc:sldChg>
      <pc:sldChg chg="del">
        <pc:chgData name="Brian Srivastava" userId="a20fc31f-ff76-4f59-a5f9-7c37ba761692" providerId="ADAL" clId="{DE146BF7-5A36-4822-93B4-8442F1E14EB8}" dt="2021-11-26T13:58:46.558" v="391" actId="2696"/>
        <pc:sldMkLst>
          <pc:docMk/>
          <pc:sldMk cId="687374099" sldId="272"/>
        </pc:sldMkLst>
      </pc:sldChg>
      <pc:sldChg chg="add">
        <pc:chgData name="Brian Srivastava" userId="a20fc31f-ff76-4f59-a5f9-7c37ba761692" providerId="ADAL" clId="{DE146BF7-5A36-4822-93B4-8442F1E14EB8}" dt="2021-11-26T13:58:51.684" v="392"/>
        <pc:sldMkLst>
          <pc:docMk/>
          <pc:sldMk cId="884056470" sldId="272"/>
        </pc:sldMkLst>
      </pc:sldChg>
      <pc:sldChg chg="del">
        <pc:chgData name="Brian Srivastava" userId="a20fc31f-ff76-4f59-a5f9-7c37ba761692" providerId="ADAL" clId="{DE146BF7-5A36-4822-93B4-8442F1E14EB8}" dt="2021-11-26T13:58:46.558" v="391" actId="2696"/>
        <pc:sldMkLst>
          <pc:docMk/>
          <pc:sldMk cId="1381944680" sldId="273"/>
        </pc:sldMkLst>
      </pc:sldChg>
      <pc:sldChg chg="add">
        <pc:chgData name="Brian Srivastava" userId="a20fc31f-ff76-4f59-a5f9-7c37ba761692" providerId="ADAL" clId="{DE146BF7-5A36-4822-93B4-8442F1E14EB8}" dt="2021-11-26T13:58:51.684" v="392"/>
        <pc:sldMkLst>
          <pc:docMk/>
          <pc:sldMk cId="4216811004" sldId="273"/>
        </pc:sldMkLst>
      </pc:sldChg>
      <pc:sldChg chg="del">
        <pc:chgData name="Brian Srivastava" userId="a20fc31f-ff76-4f59-a5f9-7c37ba761692" providerId="ADAL" clId="{DE146BF7-5A36-4822-93B4-8442F1E14EB8}" dt="2021-11-26T13:58:46.558" v="391" actId="2696"/>
        <pc:sldMkLst>
          <pc:docMk/>
          <pc:sldMk cId="902038097" sldId="274"/>
        </pc:sldMkLst>
      </pc:sldChg>
      <pc:sldChg chg="add">
        <pc:chgData name="Brian Srivastava" userId="a20fc31f-ff76-4f59-a5f9-7c37ba761692" providerId="ADAL" clId="{DE146BF7-5A36-4822-93B4-8442F1E14EB8}" dt="2021-11-26T13:58:51.684" v="392"/>
        <pc:sldMkLst>
          <pc:docMk/>
          <pc:sldMk cId="2811637313" sldId="274"/>
        </pc:sldMkLst>
      </pc:sldChg>
      <pc:sldChg chg="del">
        <pc:chgData name="Brian Srivastava" userId="a20fc31f-ff76-4f59-a5f9-7c37ba761692" providerId="ADAL" clId="{DE146BF7-5A36-4822-93B4-8442F1E14EB8}" dt="2021-11-26T13:58:46.558" v="391" actId="2696"/>
        <pc:sldMkLst>
          <pc:docMk/>
          <pc:sldMk cId="215287041" sldId="275"/>
        </pc:sldMkLst>
      </pc:sldChg>
      <pc:sldChg chg="add">
        <pc:chgData name="Brian Srivastava" userId="a20fc31f-ff76-4f59-a5f9-7c37ba761692" providerId="ADAL" clId="{DE146BF7-5A36-4822-93B4-8442F1E14EB8}" dt="2021-11-26T13:58:51.684" v="392"/>
        <pc:sldMkLst>
          <pc:docMk/>
          <pc:sldMk cId="1490707772" sldId="275"/>
        </pc:sldMkLst>
      </pc:sldChg>
      <pc:sldChg chg="add modNotesTx">
        <pc:chgData name="Brian Srivastava" userId="a20fc31f-ff76-4f59-a5f9-7c37ba761692" providerId="ADAL" clId="{DE146BF7-5A36-4822-93B4-8442F1E14EB8}" dt="2021-11-26T14:36:04.416" v="1632" actId="20577"/>
        <pc:sldMkLst>
          <pc:docMk/>
          <pc:sldMk cId="382689965" sldId="276"/>
        </pc:sldMkLst>
      </pc:sldChg>
      <pc:sldChg chg="del">
        <pc:chgData name="Brian Srivastava" userId="a20fc31f-ff76-4f59-a5f9-7c37ba761692" providerId="ADAL" clId="{DE146BF7-5A36-4822-93B4-8442F1E14EB8}" dt="2021-11-26T13:58:46.558" v="391" actId="2696"/>
        <pc:sldMkLst>
          <pc:docMk/>
          <pc:sldMk cId="428593344" sldId="276"/>
        </pc:sldMkLst>
      </pc:sldChg>
      <pc:sldChg chg="add">
        <pc:chgData name="Brian Srivastava" userId="a20fc31f-ff76-4f59-a5f9-7c37ba761692" providerId="ADAL" clId="{DE146BF7-5A36-4822-93B4-8442F1E14EB8}" dt="2021-11-26T13:58:51.684" v="392"/>
        <pc:sldMkLst>
          <pc:docMk/>
          <pc:sldMk cId="36591035" sldId="277"/>
        </pc:sldMkLst>
      </pc:sldChg>
      <pc:sldChg chg="del">
        <pc:chgData name="Brian Srivastava" userId="a20fc31f-ff76-4f59-a5f9-7c37ba761692" providerId="ADAL" clId="{DE146BF7-5A36-4822-93B4-8442F1E14EB8}" dt="2021-11-26T13:58:46.558" v="391" actId="2696"/>
        <pc:sldMkLst>
          <pc:docMk/>
          <pc:sldMk cId="213332192" sldId="277"/>
        </pc:sldMkLst>
      </pc:sldChg>
      <pc:sldChg chg="del">
        <pc:chgData name="Brian Srivastava" userId="a20fc31f-ff76-4f59-a5f9-7c37ba761692" providerId="ADAL" clId="{DE146BF7-5A36-4822-93B4-8442F1E14EB8}" dt="2021-11-26T13:58:46.558" v="391" actId="2696"/>
        <pc:sldMkLst>
          <pc:docMk/>
          <pc:sldMk cId="1798987982" sldId="278"/>
        </pc:sldMkLst>
      </pc:sldChg>
      <pc:sldChg chg="add">
        <pc:chgData name="Brian Srivastava" userId="a20fc31f-ff76-4f59-a5f9-7c37ba761692" providerId="ADAL" clId="{DE146BF7-5A36-4822-93B4-8442F1E14EB8}" dt="2021-11-26T13:58:51.684" v="392"/>
        <pc:sldMkLst>
          <pc:docMk/>
          <pc:sldMk cId="1932656358" sldId="278"/>
        </pc:sldMkLst>
      </pc:sldChg>
      <pc:sldChg chg="del">
        <pc:chgData name="Brian Srivastava" userId="a20fc31f-ff76-4f59-a5f9-7c37ba761692" providerId="ADAL" clId="{DE146BF7-5A36-4822-93B4-8442F1E14EB8}" dt="2021-11-26T13:58:46.558" v="391" actId="2696"/>
        <pc:sldMkLst>
          <pc:docMk/>
          <pc:sldMk cId="1937191773" sldId="279"/>
        </pc:sldMkLst>
      </pc:sldChg>
      <pc:sldChg chg="add">
        <pc:chgData name="Brian Srivastava" userId="a20fc31f-ff76-4f59-a5f9-7c37ba761692" providerId="ADAL" clId="{DE146BF7-5A36-4822-93B4-8442F1E14EB8}" dt="2021-11-26T13:58:51.684" v="392"/>
        <pc:sldMkLst>
          <pc:docMk/>
          <pc:sldMk cId="3019001003" sldId="279"/>
        </pc:sldMkLst>
      </pc:sldChg>
      <pc:sldChg chg="del">
        <pc:chgData name="Brian Srivastava" userId="a20fc31f-ff76-4f59-a5f9-7c37ba761692" providerId="ADAL" clId="{DE146BF7-5A36-4822-93B4-8442F1E14EB8}" dt="2021-11-26T13:58:46.558" v="391" actId="2696"/>
        <pc:sldMkLst>
          <pc:docMk/>
          <pc:sldMk cId="1320903100" sldId="280"/>
        </pc:sldMkLst>
      </pc:sldChg>
      <pc:sldChg chg="add">
        <pc:chgData name="Brian Srivastava" userId="a20fc31f-ff76-4f59-a5f9-7c37ba761692" providerId="ADAL" clId="{DE146BF7-5A36-4822-93B4-8442F1E14EB8}" dt="2021-11-26T13:58:51.684" v="392"/>
        <pc:sldMkLst>
          <pc:docMk/>
          <pc:sldMk cId="1542834430" sldId="280"/>
        </pc:sldMkLst>
      </pc:sldChg>
      <pc:sldChg chg="new">
        <pc:chgData name="Brian Srivastava" userId="a20fc31f-ff76-4f59-a5f9-7c37ba761692" providerId="ADAL" clId="{DE146BF7-5A36-4822-93B4-8442F1E14EB8}" dt="2021-11-26T13:46:04.836" v="0" actId="680"/>
        <pc:sldMkLst>
          <pc:docMk/>
          <pc:sldMk cId="3548392050" sldId="281"/>
        </pc:sldMkLst>
      </pc:sldChg>
      <pc:sldChg chg="add">
        <pc:chgData name="Brian Srivastava" userId="a20fc31f-ff76-4f59-a5f9-7c37ba761692" providerId="ADAL" clId="{DE146BF7-5A36-4822-93B4-8442F1E14EB8}" dt="2021-11-26T13:47:56.249" v="1"/>
        <pc:sldMkLst>
          <pc:docMk/>
          <pc:sldMk cId="365508991" sldId="282"/>
        </pc:sldMkLst>
      </pc:sldChg>
      <pc:sldChg chg="add">
        <pc:chgData name="Brian Srivastava" userId="a20fc31f-ff76-4f59-a5f9-7c37ba761692" providerId="ADAL" clId="{DE146BF7-5A36-4822-93B4-8442F1E14EB8}" dt="2021-11-26T13:47:56.249" v="1"/>
        <pc:sldMkLst>
          <pc:docMk/>
          <pc:sldMk cId="2824262191" sldId="283"/>
        </pc:sldMkLst>
      </pc:sldChg>
      <pc:sldChg chg="add">
        <pc:chgData name="Brian Srivastava" userId="a20fc31f-ff76-4f59-a5f9-7c37ba761692" providerId="ADAL" clId="{DE146BF7-5A36-4822-93B4-8442F1E14EB8}" dt="2021-11-26T13:47:56.249" v="1"/>
        <pc:sldMkLst>
          <pc:docMk/>
          <pc:sldMk cId="859769494" sldId="284"/>
        </pc:sldMkLst>
      </pc:sldChg>
      <pc:sldChg chg="add">
        <pc:chgData name="Brian Srivastava" userId="a20fc31f-ff76-4f59-a5f9-7c37ba761692" providerId="ADAL" clId="{DE146BF7-5A36-4822-93B4-8442F1E14EB8}" dt="2021-11-26T13:47:56.249" v="1"/>
        <pc:sldMkLst>
          <pc:docMk/>
          <pc:sldMk cId="502672918" sldId="285"/>
        </pc:sldMkLst>
      </pc:sldChg>
      <pc:sldChg chg="add">
        <pc:chgData name="Brian Srivastava" userId="a20fc31f-ff76-4f59-a5f9-7c37ba761692" providerId="ADAL" clId="{DE146BF7-5A36-4822-93B4-8442F1E14EB8}" dt="2021-11-26T13:47:56.249" v="1"/>
        <pc:sldMkLst>
          <pc:docMk/>
          <pc:sldMk cId="3355264997" sldId="286"/>
        </pc:sldMkLst>
      </pc:sldChg>
      <pc:sldChg chg="add">
        <pc:chgData name="Brian Srivastava" userId="a20fc31f-ff76-4f59-a5f9-7c37ba761692" providerId="ADAL" clId="{DE146BF7-5A36-4822-93B4-8442F1E14EB8}" dt="2021-11-26T13:47:56.249" v="1"/>
        <pc:sldMkLst>
          <pc:docMk/>
          <pc:sldMk cId="822340283" sldId="287"/>
        </pc:sldMkLst>
      </pc:sldChg>
      <pc:sldChg chg="add">
        <pc:chgData name="Brian Srivastava" userId="a20fc31f-ff76-4f59-a5f9-7c37ba761692" providerId="ADAL" clId="{DE146BF7-5A36-4822-93B4-8442F1E14EB8}" dt="2021-11-26T13:47:56.249" v="1"/>
        <pc:sldMkLst>
          <pc:docMk/>
          <pc:sldMk cId="2850952045" sldId="288"/>
        </pc:sldMkLst>
      </pc:sldChg>
      <pc:sldChg chg="add">
        <pc:chgData name="Brian Srivastava" userId="a20fc31f-ff76-4f59-a5f9-7c37ba761692" providerId="ADAL" clId="{DE146BF7-5A36-4822-93B4-8442F1E14EB8}" dt="2021-11-26T13:47:56.249" v="1"/>
        <pc:sldMkLst>
          <pc:docMk/>
          <pc:sldMk cId="3239553098" sldId="289"/>
        </pc:sldMkLst>
      </pc:sldChg>
      <pc:sldChg chg="add">
        <pc:chgData name="Brian Srivastava" userId="a20fc31f-ff76-4f59-a5f9-7c37ba761692" providerId="ADAL" clId="{DE146BF7-5A36-4822-93B4-8442F1E14EB8}" dt="2021-11-26T13:47:56.249" v="1"/>
        <pc:sldMkLst>
          <pc:docMk/>
          <pc:sldMk cId="722210840" sldId="290"/>
        </pc:sldMkLst>
      </pc:sldChg>
      <pc:sldChg chg="add">
        <pc:chgData name="Brian Srivastava" userId="a20fc31f-ff76-4f59-a5f9-7c37ba761692" providerId="ADAL" clId="{DE146BF7-5A36-4822-93B4-8442F1E14EB8}" dt="2021-11-26T13:47:56.249" v="1"/>
        <pc:sldMkLst>
          <pc:docMk/>
          <pc:sldMk cId="3973264996" sldId="291"/>
        </pc:sldMkLst>
      </pc:sldChg>
      <pc:sldChg chg="add">
        <pc:chgData name="Brian Srivastava" userId="a20fc31f-ff76-4f59-a5f9-7c37ba761692" providerId="ADAL" clId="{DE146BF7-5A36-4822-93B4-8442F1E14EB8}" dt="2021-11-26T13:47:56.249" v="1"/>
        <pc:sldMkLst>
          <pc:docMk/>
          <pc:sldMk cId="1339401558" sldId="292"/>
        </pc:sldMkLst>
      </pc:sldChg>
      <pc:sldChg chg="add">
        <pc:chgData name="Brian Srivastava" userId="a20fc31f-ff76-4f59-a5f9-7c37ba761692" providerId="ADAL" clId="{DE146BF7-5A36-4822-93B4-8442F1E14EB8}" dt="2021-11-26T13:47:56.249" v="1"/>
        <pc:sldMkLst>
          <pc:docMk/>
          <pc:sldMk cId="2532239736" sldId="293"/>
        </pc:sldMkLst>
      </pc:sldChg>
      <pc:sldChg chg="add">
        <pc:chgData name="Brian Srivastava" userId="a20fc31f-ff76-4f59-a5f9-7c37ba761692" providerId="ADAL" clId="{DE146BF7-5A36-4822-93B4-8442F1E14EB8}" dt="2021-11-26T13:47:56.249" v="1"/>
        <pc:sldMkLst>
          <pc:docMk/>
          <pc:sldMk cId="1075282615" sldId="294"/>
        </pc:sldMkLst>
      </pc:sldChg>
      <pc:sldChg chg="add">
        <pc:chgData name="Brian Srivastava" userId="a20fc31f-ff76-4f59-a5f9-7c37ba761692" providerId="ADAL" clId="{DE146BF7-5A36-4822-93B4-8442F1E14EB8}" dt="2021-11-26T13:47:56.249" v="1"/>
        <pc:sldMkLst>
          <pc:docMk/>
          <pc:sldMk cId="1280711399" sldId="295"/>
        </pc:sldMkLst>
      </pc:sldChg>
      <pc:sldChg chg="add">
        <pc:chgData name="Brian Srivastava" userId="a20fc31f-ff76-4f59-a5f9-7c37ba761692" providerId="ADAL" clId="{DE146BF7-5A36-4822-93B4-8442F1E14EB8}" dt="2021-11-26T13:47:56.249" v="1"/>
        <pc:sldMkLst>
          <pc:docMk/>
          <pc:sldMk cId="2761652537" sldId="296"/>
        </pc:sldMkLst>
      </pc:sldChg>
      <pc:sldChg chg="add">
        <pc:chgData name="Brian Srivastava" userId="a20fc31f-ff76-4f59-a5f9-7c37ba761692" providerId="ADAL" clId="{DE146BF7-5A36-4822-93B4-8442F1E14EB8}" dt="2021-11-26T13:47:56.249" v="1"/>
        <pc:sldMkLst>
          <pc:docMk/>
          <pc:sldMk cId="4167587317" sldId="297"/>
        </pc:sldMkLst>
      </pc:sldChg>
      <pc:sldChg chg="add">
        <pc:chgData name="Brian Srivastava" userId="a20fc31f-ff76-4f59-a5f9-7c37ba761692" providerId="ADAL" clId="{DE146BF7-5A36-4822-93B4-8442F1E14EB8}" dt="2021-11-26T13:47:56.249" v="1"/>
        <pc:sldMkLst>
          <pc:docMk/>
          <pc:sldMk cId="3259272362" sldId="298"/>
        </pc:sldMkLst>
      </pc:sldChg>
      <pc:sldChg chg="add">
        <pc:chgData name="Brian Srivastava" userId="a20fc31f-ff76-4f59-a5f9-7c37ba761692" providerId="ADAL" clId="{DE146BF7-5A36-4822-93B4-8442F1E14EB8}" dt="2021-11-26T13:47:56.249" v="1"/>
        <pc:sldMkLst>
          <pc:docMk/>
          <pc:sldMk cId="1649186441" sldId="299"/>
        </pc:sldMkLst>
      </pc:sldChg>
      <pc:sldChg chg="add">
        <pc:chgData name="Brian Srivastava" userId="a20fc31f-ff76-4f59-a5f9-7c37ba761692" providerId="ADAL" clId="{DE146BF7-5A36-4822-93B4-8442F1E14EB8}" dt="2021-11-26T13:47:56.249" v="1"/>
        <pc:sldMkLst>
          <pc:docMk/>
          <pc:sldMk cId="2848503709" sldId="300"/>
        </pc:sldMkLst>
      </pc:sldChg>
      <pc:sldChg chg="new del">
        <pc:chgData name="Brian Srivastava" userId="a20fc31f-ff76-4f59-a5f9-7c37ba761692" providerId="ADAL" clId="{DE146BF7-5A36-4822-93B4-8442F1E14EB8}" dt="2021-11-26T13:48:33.039" v="4" actId="47"/>
        <pc:sldMkLst>
          <pc:docMk/>
          <pc:sldMk cId="1629210825" sldId="301"/>
        </pc:sldMkLst>
      </pc:sldChg>
      <pc:sldChg chg="add del">
        <pc:chgData name="Brian Srivastava" userId="a20fc31f-ff76-4f59-a5f9-7c37ba761692" providerId="ADAL" clId="{DE146BF7-5A36-4822-93B4-8442F1E14EB8}" dt="2021-11-26T13:51:17.584" v="80" actId="47"/>
        <pc:sldMkLst>
          <pc:docMk/>
          <pc:sldMk cId="3732943840" sldId="301"/>
        </pc:sldMkLst>
      </pc:sldChg>
      <pc:sldChg chg="add">
        <pc:chgData name="Brian Srivastava" userId="a20fc31f-ff76-4f59-a5f9-7c37ba761692" providerId="ADAL" clId="{DE146BF7-5A36-4822-93B4-8442F1E14EB8}" dt="2021-11-26T13:48:31.323" v="3"/>
        <pc:sldMkLst>
          <pc:docMk/>
          <pc:sldMk cId="695807900" sldId="302"/>
        </pc:sldMkLst>
      </pc:sldChg>
      <pc:sldChg chg="add">
        <pc:chgData name="Brian Srivastava" userId="a20fc31f-ff76-4f59-a5f9-7c37ba761692" providerId="ADAL" clId="{DE146BF7-5A36-4822-93B4-8442F1E14EB8}" dt="2021-11-26T13:48:31.323" v="3"/>
        <pc:sldMkLst>
          <pc:docMk/>
          <pc:sldMk cId="1872391903" sldId="303"/>
        </pc:sldMkLst>
      </pc:sldChg>
      <pc:sldChg chg="add">
        <pc:chgData name="Brian Srivastava" userId="a20fc31f-ff76-4f59-a5f9-7c37ba761692" providerId="ADAL" clId="{DE146BF7-5A36-4822-93B4-8442F1E14EB8}" dt="2021-11-26T13:48:31.323" v="3"/>
        <pc:sldMkLst>
          <pc:docMk/>
          <pc:sldMk cId="416937373" sldId="304"/>
        </pc:sldMkLst>
      </pc:sldChg>
      <pc:sldChg chg="add">
        <pc:chgData name="Brian Srivastava" userId="a20fc31f-ff76-4f59-a5f9-7c37ba761692" providerId="ADAL" clId="{DE146BF7-5A36-4822-93B4-8442F1E14EB8}" dt="2021-11-26T13:48:31.323" v="3"/>
        <pc:sldMkLst>
          <pc:docMk/>
          <pc:sldMk cId="3050439450" sldId="305"/>
        </pc:sldMkLst>
      </pc:sldChg>
      <pc:sldChg chg="new del">
        <pc:chgData name="Brian Srivastava" userId="a20fc31f-ff76-4f59-a5f9-7c37ba761692" providerId="ADAL" clId="{DE146BF7-5A36-4822-93B4-8442F1E14EB8}" dt="2021-11-26T13:49:34.197" v="7" actId="47"/>
        <pc:sldMkLst>
          <pc:docMk/>
          <pc:sldMk cId="3346322230" sldId="306"/>
        </pc:sldMkLst>
      </pc:sldChg>
      <pc:sldChg chg="add">
        <pc:chgData name="Brian Srivastava" userId="a20fc31f-ff76-4f59-a5f9-7c37ba761692" providerId="ADAL" clId="{DE146BF7-5A36-4822-93B4-8442F1E14EB8}" dt="2021-11-26T13:49:31.005" v="6"/>
        <pc:sldMkLst>
          <pc:docMk/>
          <pc:sldMk cId="528023142" sldId="307"/>
        </pc:sldMkLst>
      </pc:sldChg>
      <pc:sldChg chg="add">
        <pc:chgData name="Brian Srivastava" userId="a20fc31f-ff76-4f59-a5f9-7c37ba761692" providerId="ADAL" clId="{DE146BF7-5A36-4822-93B4-8442F1E14EB8}" dt="2021-11-26T13:49:31.005" v="6"/>
        <pc:sldMkLst>
          <pc:docMk/>
          <pc:sldMk cId="1205799418" sldId="308"/>
        </pc:sldMkLst>
      </pc:sldChg>
      <pc:sldChg chg="add">
        <pc:chgData name="Brian Srivastava" userId="a20fc31f-ff76-4f59-a5f9-7c37ba761692" providerId="ADAL" clId="{DE146BF7-5A36-4822-93B4-8442F1E14EB8}" dt="2021-11-26T13:49:31.005" v="6"/>
        <pc:sldMkLst>
          <pc:docMk/>
          <pc:sldMk cId="2372954750" sldId="309"/>
        </pc:sldMkLst>
      </pc:sldChg>
      <pc:sldChg chg="add">
        <pc:chgData name="Brian Srivastava" userId="a20fc31f-ff76-4f59-a5f9-7c37ba761692" providerId="ADAL" clId="{DE146BF7-5A36-4822-93B4-8442F1E14EB8}" dt="2021-11-26T13:49:31.005" v="6"/>
        <pc:sldMkLst>
          <pc:docMk/>
          <pc:sldMk cId="4008761805" sldId="310"/>
        </pc:sldMkLst>
      </pc:sldChg>
      <pc:sldChg chg="add">
        <pc:chgData name="Brian Srivastava" userId="a20fc31f-ff76-4f59-a5f9-7c37ba761692" providerId="ADAL" clId="{DE146BF7-5A36-4822-93B4-8442F1E14EB8}" dt="2021-11-26T13:49:31.005" v="6"/>
        <pc:sldMkLst>
          <pc:docMk/>
          <pc:sldMk cId="1864591875" sldId="311"/>
        </pc:sldMkLst>
      </pc:sldChg>
      <pc:sldChg chg="add">
        <pc:chgData name="Brian Srivastava" userId="a20fc31f-ff76-4f59-a5f9-7c37ba761692" providerId="ADAL" clId="{DE146BF7-5A36-4822-93B4-8442F1E14EB8}" dt="2021-11-26T13:49:31.005" v="6"/>
        <pc:sldMkLst>
          <pc:docMk/>
          <pc:sldMk cId="4292165058" sldId="312"/>
        </pc:sldMkLst>
      </pc:sldChg>
      <pc:sldChg chg="add">
        <pc:chgData name="Brian Srivastava" userId="a20fc31f-ff76-4f59-a5f9-7c37ba761692" providerId="ADAL" clId="{DE146BF7-5A36-4822-93B4-8442F1E14EB8}" dt="2021-11-26T13:49:31.005" v="6"/>
        <pc:sldMkLst>
          <pc:docMk/>
          <pc:sldMk cId="645090578" sldId="313"/>
        </pc:sldMkLst>
      </pc:sldChg>
      <pc:sldChg chg="add">
        <pc:chgData name="Brian Srivastava" userId="a20fc31f-ff76-4f59-a5f9-7c37ba761692" providerId="ADAL" clId="{DE146BF7-5A36-4822-93B4-8442F1E14EB8}" dt="2021-11-26T13:49:31.005" v="6"/>
        <pc:sldMkLst>
          <pc:docMk/>
          <pc:sldMk cId="2096038904" sldId="314"/>
        </pc:sldMkLst>
      </pc:sldChg>
      <pc:sldChg chg="add">
        <pc:chgData name="Brian Srivastava" userId="a20fc31f-ff76-4f59-a5f9-7c37ba761692" providerId="ADAL" clId="{DE146BF7-5A36-4822-93B4-8442F1E14EB8}" dt="2021-11-26T13:49:31.005" v="6"/>
        <pc:sldMkLst>
          <pc:docMk/>
          <pc:sldMk cId="3728351891" sldId="315"/>
        </pc:sldMkLst>
      </pc:sldChg>
      <pc:sldChg chg="add">
        <pc:chgData name="Brian Srivastava" userId="a20fc31f-ff76-4f59-a5f9-7c37ba761692" providerId="ADAL" clId="{DE146BF7-5A36-4822-93B4-8442F1E14EB8}" dt="2021-11-26T13:49:31.005" v="6"/>
        <pc:sldMkLst>
          <pc:docMk/>
          <pc:sldMk cId="3043560969" sldId="316"/>
        </pc:sldMkLst>
      </pc:sldChg>
      <pc:sldChg chg="add">
        <pc:chgData name="Brian Srivastava" userId="a20fc31f-ff76-4f59-a5f9-7c37ba761692" providerId="ADAL" clId="{DE146BF7-5A36-4822-93B4-8442F1E14EB8}" dt="2021-11-26T13:49:31.005" v="6"/>
        <pc:sldMkLst>
          <pc:docMk/>
          <pc:sldMk cId="1375483127" sldId="317"/>
        </pc:sldMkLst>
      </pc:sldChg>
      <pc:sldChg chg="add">
        <pc:chgData name="Brian Srivastava" userId="a20fc31f-ff76-4f59-a5f9-7c37ba761692" providerId="ADAL" clId="{DE146BF7-5A36-4822-93B4-8442F1E14EB8}" dt="2021-11-26T13:49:31.005" v="6"/>
        <pc:sldMkLst>
          <pc:docMk/>
          <pc:sldMk cId="658670142" sldId="318"/>
        </pc:sldMkLst>
      </pc:sldChg>
      <pc:sldChg chg="add">
        <pc:chgData name="Brian Srivastava" userId="a20fc31f-ff76-4f59-a5f9-7c37ba761692" providerId="ADAL" clId="{DE146BF7-5A36-4822-93B4-8442F1E14EB8}" dt="2021-11-26T13:49:31.005" v="6"/>
        <pc:sldMkLst>
          <pc:docMk/>
          <pc:sldMk cId="2432665757" sldId="319"/>
        </pc:sldMkLst>
      </pc:sldChg>
      <pc:sldChg chg="add">
        <pc:chgData name="Brian Srivastava" userId="a20fc31f-ff76-4f59-a5f9-7c37ba761692" providerId="ADAL" clId="{DE146BF7-5A36-4822-93B4-8442F1E14EB8}" dt="2021-11-26T13:49:31.005" v="6"/>
        <pc:sldMkLst>
          <pc:docMk/>
          <pc:sldMk cId="633598321" sldId="320"/>
        </pc:sldMkLst>
      </pc:sldChg>
      <pc:sldChg chg="add">
        <pc:chgData name="Brian Srivastava" userId="a20fc31f-ff76-4f59-a5f9-7c37ba761692" providerId="ADAL" clId="{DE146BF7-5A36-4822-93B4-8442F1E14EB8}" dt="2021-11-26T13:49:31.005" v="6"/>
        <pc:sldMkLst>
          <pc:docMk/>
          <pc:sldMk cId="3945253068" sldId="321"/>
        </pc:sldMkLst>
      </pc:sldChg>
      <pc:sldChg chg="add">
        <pc:chgData name="Brian Srivastava" userId="a20fc31f-ff76-4f59-a5f9-7c37ba761692" providerId="ADAL" clId="{DE146BF7-5A36-4822-93B4-8442F1E14EB8}" dt="2021-11-26T13:49:31.005" v="6"/>
        <pc:sldMkLst>
          <pc:docMk/>
          <pc:sldMk cId="3961127197" sldId="322"/>
        </pc:sldMkLst>
      </pc:sldChg>
      <pc:sldChg chg="add">
        <pc:chgData name="Brian Srivastava" userId="a20fc31f-ff76-4f59-a5f9-7c37ba761692" providerId="ADAL" clId="{DE146BF7-5A36-4822-93B4-8442F1E14EB8}" dt="2021-11-26T13:49:31.005" v="6"/>
        <pc:sldMkLst>
          <pc:docMk/>
          <pc:sldMk cId="4251708808" sldId="323"/>
        </pc:sldMkLst>
      </pc:sldChg>
      <pc:sldChg chg="add">
        <pc:chgData name="Brian Srivastava" userId="a20fc31f-ff76-4f59-a5f9-7c37ba761692" providerId="ADAL" clId="{DE146BF7-5A36-4822-93B4-8442F1E14EB8}" dt="2021-11-26T13:49:31.005" v="6"/>
        <pc:sldMkLst>
          <pc:docMk/>
          <pc:sldMk cId="3346987163" sldId="324"/>
        </pc:sldMkLst>
      </pc:sldChg>
      <pc:sldChg chg="add del">
        <pc:chgData name="Brian Srivastava" userId="a20fc31f-ff76-4f59-a5f9-7c37ba761692" providerId="ADAL" clId="{DE146BF7-5A36-4822-93B4-8442F1E14EB8}" dt="2021-11-26T15:10:46.835" v="1633" actId="47"/>
        <pc:sldMkLst>
          <pc:docMk/>
          <pc:sldMk cId="2646066567" sldId="325"/>
        </pc:sldMkLst>
      </pc:sldChg>
      <pc:sldChg chg="add">
        <pc:chgData name="Brian Srivastava" userId="a20fc31f-ff76-4f59-a5f9-7c37ba761692" providerId="ADAL" clId="{DE146BF7-5A36-4822-93B4-8442F1E14EB8}" dt="2021-11-26T13:49:31.005" v="6"/>
        <pc:sldMkLst>
          <pc:docMk/>
          <pc:sldMk cId="3318873140" sldId="326"/>
        </pc:sldMkLst>
      </pc:sldChg>
      <pc:sldChg chg="add">
        <pc:chgData name="Brian Srivastava" userId="a20fc31f-ff76-4f59-a5f9-7c37ba761692" providerId="ADAL" clId="{DE146BF7-5A36-4822-93B4-8442F1E14EB8}" dt="2021-11-26T13:49:31.005" v="6"/>
        <pc:sldMkLst>
          <pc:docMk/>
          <pc:sldMk cId="918969437" sldId="327"/>
        </pc:sldMkLst>
      </pc:sldChg>
      <pc:sldChg chg="add">
        <pc:chgData name="Brian Srivastava" userId="a20fc31f-ff76-4f59-a5f9-7c37ba761692" providerId="ADAL" clId="{DE146BF7-5A36-4822-93B4-8442F1E14EB8}" dt="2021-11-26T13:49:31.005" v="6"/>
        <pc:sldMkLst>
          <pc:docMk/>
          <pc:sldMk cId="174355305" sldId="328"/>
        </pc:sldMkLst>
      </pc:sldChg>
      <pc:sldChg chg="add">
        <pc:chgData name="Brian Srivastava" userId="a20fc31f-ff76-4f59-a5f9-7c37ba761692" providerId="ADAL" clId="{DE146BF7-5A36-4822-93B4-8442F1E14EB8}" dt="2021-11-26T13:49:31.005" v="6"/>
        <pc:sldMkLst>
          <pc:docMk/>
          <pc:sldMk cId="1795048515" sldId="329"/>
        </pc:sldMkLst>
      </pc:sldChg>
      <pc:sldChg chg="add">
        <pc:chgData name="Brian Srivastava" userId="a20fc31f-ff76-4f59-a5f9-7c37ba761692" providerId="ADAL" clId="{DE146BF7-5A36-4822-93B4-8442F1E14EB8}" dt="2021-11-26T13:49:31.005" v="6"/>
        <pc:sldMkLst>
          <pc:docMk/>
          <pc:sldMk cId="2590449191" sldId="330"/>
        </pc:sldMkLst>
      </pc:sldChg>
      <pc:sldChg chg="add">
        <pc:chgData name="Brian Srivastava" userId="a20fc31f-ff76-4f59-a5f9-7c37ba761692" providerId="ADAL" clId="{DE146BF7-5A36-4822-93B4-8442F1E14EB8}" dt="2021-11-26T13:49:31.005" v="6"/>
        <pc:sldMkLst>
          <pc:docMk/>
          <pc:sldMk cId="536323966" sldId="331"/>
        </pc:sldMkLst>
      </pc:sldChg>
      <pc:sldChg chg="add">
        <pc:chgData name="Brian Srivastava" userId="a20fc31f-ff76-4f59-a5f9-7c37ba761692" providerId="ADAL" clId="{DE146BF7-5A36-4822-93B4-8442F1E14EB8}" dt="2021-11-26T13:49:31.005" v="6"/>
        <pc:sldMkLst>
          <pc:docMk/>
          <pc:sldMk cId="3081869010" sldId="332"/>
        </pc:sldMkLst>
      </pc:sldChg>
      <pc:sldChg chg="add">
        <pc:chgData name="Brian Srivastava" userId="a20fc31f-ff76-4f59-a5f9-7c37ba761692" providerId="ADAL" clId="{DE146BF7-5A36-4822-93B4-8442F1E14EB8}" dt="2021-11-26T13:49:31.005" v="6"/>
        <pc:sldMkLst>
          <pc:docMk/>
          <pc:sldMk cId="1938512972" sldId="333"/>
        </pc:sldMkLst>
      </pc:sldChg>
      <pc:sldChg chg="add">
        <pc:chgData name="Brian Srivastava" userId="a20fc31f-ff76-4f59-a5f9-7c37ba761692" providerId="ADAL" clId="{DE146BF7-5A36-4822-93B4-8442F1E14EB8}" dt="2021-11-26T13:49:31.005" v="6"/>
        <pc:sldMkLst>
          <pc:docMk/>
          <pc:sldMk cId="4241852027" sldId="334"/>
        </pc:sldMkLst>
      </pc:sldChg>
      <pc:sldChg chg="add">
        <pc:chgData name="Brian Srivastava" userId="a20fc31f-ff76-4f59-a5f9-7c37ba761692" providerId="ADAL" clId="{DE146BF7-5A36-4822-93B4-8442F1E14EB8}" dt="2021-11-26T13:49:31.005" v="6"/>
        <pc:sldMkLst>
          <pc:docMk/>
          <pc:sldMk cId="1744526463" sldId="335"/>
        </pc:sldMkLst>
      </pc:sldChg>
      <pc:sldChg chg="add">
        <pc:chgData name="Brian Srivastava" userId="a20fc31f-ff76-4f59-a5f9-7c37ba761692" providerId="ADAL" clId="{DE146BF7-5A36-4822-93B4-8442F1E14EB8}" dt="2021-11-26T13:49:31.005" v="6"/>
        <pc:sldMkLst>
          <pc:docMk/>
          <pc:sldMk cId="907060246" sldId="336"/>
        </pc:sldMkLst>
      </pc:sldChg>
      <pc:sldChg chg="modSp add mod">
        <pc:chgData name="Brian Srivastava" userId="a20fc31f-ff76-4f59-a5f9-7c37ba761692" providerId="ADAL" clId="{DE146BF7-5A36-4822-93B4-8442F1E14EB8}" dt="2021-11-26T15:11:18.814" v="1806" actId="20577"/>
        <pc:sldMkLst>
          <pc:docMk/>
          <pc:sldMk cId="1113668712" sldId="337"/>
        </pc:sldMkLst>
        <pc:spChg chg="mod">
          <ac:chgData name="Brian Srivastava" userId="a20fc31f-ff76-4f59-a5f9-7c37ba761692" providerId="ADAL" clId="{DE146BF7-5A36-4822-93B4-8442F1E14EB8}" dt="2021-11-26T15:11:18.814" v="1806" actId="20577"/>
          <ac:spMkLst>
            <pc:docMk/>
            <pc:sldMk cId="1113668712" sldId="337"/>
            <ac:spMk id="3" creationId="{DCA637A9-7966-43C7-9E59-6FC3641CA215}"/>
          </ac:spMkLst>
        </pc:spChg>
      </pc:sldChg>
      <pc:sldChg chg="add">
        <pc:chgData name="Brian Srivastava" userId="a20fc31f-ff76-4f59-a5f9-7c37ba761692" providerId="ADAL" clId="{DE146BF7-5A36-4822-93B4-8442F1E14EB8}" dt="2021-11-26T13:49:31.005" v="6"/>
        <pc:sldMkLst>
          <pc:docMk/>
          <pc:sldMk cId="713343675" sldId="338"/>
        </pc:sldMkLst>
      </pc:sldChg>
      <pc:sldChg chg="add">
        <pc:chgData name="Brian Srivastava" userId="a20fc31f-ff76-4f59-a5f9-7c37ba761692" providerId="ADAL" clId="{DE146BF7-5A36-4822-93B4-8442F1E14EB8}" dt="2021-11-26T13:49:31.005" v="6"/>
        <pc:sldMkLst>
          <pc:docMk/>
          <pc:sldMk cId="4289076740" sldId="339"/>
        </pc:sldMkLst>
      </pc:sldChg>
      <pc:sldChg chg="modSp new mod">
        <pc:chgData name="Brian Srivastava" userId="a20fc31f-ff76-4f59-a5f9-7c37ba761692" providerId="ADAL" clId="{DE146BF7-5A36-4822-93B4-8442F1E14EB8}" dt="2021-11-26T13:58:32.940" v="390" actId="20577"/>
        <pc:sldMkLst>
          <pc:docMk/>
          <pc:sldMk cId="3733164430" sldId="340"/>
        </pc:sldMkLst>
        <pc:spChg chg="mod">
          <ac:chgData name="Brian Srivastava" userId="a20fc31f-ff76-4f59-a5f9-7c37ba761692" providerId="ADAL" clId="{DE146BF7-5A36-4822-93B4-8442F1E14EB8}" dt="2021-11-26T13:57:38.510" v="115" actId="20577"/>
          <ac:spMkLst>
            <pc:docMk/>
            <pc:sldMk cId="3733164430" sldId="340"/>
            <ac:spMk id="2" creationId="{92E00DCA-5B44-42C2-8818-D5C3BF77C5F0}"/>
          </ac:spMkLst>
        </pc:spChg>
        <pc:spChg chg="mod">
          <ac:chgData name="Brian Srivastava" userId="a20fc31f-ff76-4f59-a5f9-7c37ba761692" providerId="ADAL" clId="{DE146BF7-5A36-4822-93B4-8442F1E14EB8}" dt="2021-11-26T13:58:32.940" v="390" actId="20577"/>
          <ac:spMkLst>
            <pc:docMk/>
            <pc:sldMk cId="3733164430" sldId="340"/>
            <ac:spMk id="3" creationId="{023AA310-F83B-4EB6-8FB8-62D82D5E3333}"/>
          </ac:spMkLst>
        </pc:spChg>
      </pc:sldChg>
      <pc:sldChg chg="modSp new mod">
        <pc:chgData name="Brian Srivastava" userId="a20fc31f-ff76-4f59-a5f9-7c37ba761692" providerId="ADAL" clId="{DE146BF7-5A36-4822-93B4-8442F1E14EB8}" dt="2021-11-26T14:21:59.863" v="676" actId="20577"/>
        <pc:sldMkLst>
          <pc:docMk/>
          <pc:sldMk cId="76532784" sldId="341"/>
        </pc:sldMkLst>
        <pc:spChg chg="mod">
          <ac:chgData name="Brian Srivastava" userId="a20fc31f-ff76-4f59-a5f9-7c37ba761692" providerId="ADAL" clId="{DE146BF7-5A36-4822-93B4-8442F1E14EB8}" dt="2021-11-26T14:21:40.188" v="541" actId="20577"/>
          <ac:spMkLst>
            <pc:docMk/>
            <pc:sldMk cId="76532784" sldId="341"/>
            <ac:spMk id="2" creationId="{D210603D-8FD6-46B8-BCCC-EF509357C3B5}"/>
          </ac:spMkLst>
        </pc:spChg>
        <pc:spChg chg="mod">
          <ac:chgData name="Brian Srivastava" userId="a20fc31f-ff76-4f59-a5f9-7c37ba761692" providerId="ADAL" clId="{DE146BF7-5A36-4822-93B4-8442F1E14EB8}" dt="2021-11-26T14:21:59.863" v="676" actId="20577"/>
          <ac:spMkLst>
            <pc:docMk/>
            <pc:sldMk cId="76532784" sldId="341"/>
            <ac:spMk id="3" creationId="{6BB12587-F812-474B-83DC-B2FC0FB1B357}"/>
          </ac:spMkLst>
        </pc:spChg>
      </pc:sldChg>
      <pc:sldChg chg="modSp new mod">
        <pc:chgData name="Brian Srivastava" userId="a20fc31f-ff76-4f59-a5f9-7c37ba761692" providerId="ADAL" clId="{DE146BF7-5A36-4822-93B4-8442F1E14EB8}" dt="2021-11-26T14:29:59.659" v="1578" actId="27636"/>
        <pc:sldMkLst>
          <pc:docMk/>
          <pc:sldMk cId="3749013769" sldId="342"/>
        </pc:sldMkLst>
        <pc:spChg chg="mod">
          <ac:chgData name="Brian Srivastava" userId="a20fc31f-ff76-4f59-a5f9-7c37ba761692" providerId="ADAL" clId="{DE146BF7-5A36-4822-93B4-8442F1E14EB8}" dt="2021-11-26T14:23:46.255" v="705" actId="20577"/>
          <ac:spMkLst>
            <pc:docMk/>
            <pc:sldMk cId="3749013769" sldId="342"/>
            <ac:spMk id="2" creationId="{1C3D7A7E-FF31-437A-A271-CFCE2B207AB4}"/>
          </ac:spMkLst>
        </pc:spChg>
        <pc:spChg chg="mod">
          <ac:chgData name="Brian Srivastava" userId="a20fc31f-ff76-4f59-a5f9-7c37ba761692" providerId="ADAL" clId="{DE146BF7-5A36-4822-93B4-8442F1E14EB8}" dt="2021-11-26T14:29:59.659" v="1578" actId="27636"/>
          <ac:spMkLst>
            <pc:docMk/>
            <pc:sldMk cId="3749013769" sldId="342"/>
            <ac:spMk id="3" creationId="{78CE8844-20B0-4290-A473-6001FA91BBFA}"/>
          </ac:spMkLst>
        </pc:spChg>
      </pc:sldChg>
      <pc:sldChg chg="addSp delSp modSp new mod modNotesTx">
        <pc:chgData name="Brian Srivastava" userId="a20fc31f-ff76-4f59-a5f9-7c37ba761692" providerId="ADAL" clId="{DE146BF7-5A36-4822-93B4-8442F1E14EB8}" dt="2021-11-26T14:26:35.369" v="1263"/>
        <pc:sldMkLst>
          <pc:docMk/>
          <pc:sldMk cId="2536580630" sldId="343"/>
        </pc:sldMkLst>
        <pc:spChg chg="del">
          <ac:chgData name="Brian Srivastava" userId="a20fc31f-ff76-4f59-a5f9-7c37ba761692" providerId="ADAL" clId="{DE146BF7-5A36-4822-93B4-8442F1E14EB8}" dt="2021-11-26T14:26:11.914" v="1260" actId="22"/>
          <ac:spMkLst>
            <pc:docMk/>
            <pc:sldMk cId="2536580630" sldId="343"/>
            <ac:spMk id="3" creationId="{C3260A8C-A164-4D27-975A-C0B72DF6CF06}"/>
          </ac:spMkLst>
        </pc:spChg>
        <pc:picChg chg="add mod ord">
          <ac:chgData name="Brian Srivastava" userId="a20fc31f-ff76-4f59-a5f9-7c37ba761692" providerId="ADAL" clId="{DE146BF7-5A36-4822-93B4-8442F1E14EB8}" dt="2021-11-26T14:26:19.207" v="1262" actId="14100"/>
          <ac:picMkLst>
            <pc:docMk/>
            <pc:sldMk cId="2536580630" sldId="343"/>
            <ac:picMk id="5" creationId="{6FCA7F25-841C-4760-9E79-45FDE15B7A88}"/>
          </ac:picMkLst>
        </pc:picChg>
      </pc:sldChg>
      <pc:sldChg chg="new">
        <pc:chgData name="Brian Srivastava" userId="a20fc31f-ff76-4f59-a5f9-7c37ba761692" providerId="ADAL" clId="{DE146BF7-5A36-4822-93B4-8442F1E14EB8}" dt="2021-11-26T14:28:46.780" v="1277" actId="680"/>
        <pc:sldMkLst>
          <pc:docMk/>
          <pc:sldMk cId="1151270854" sldId="344"/>
        </pc:sldMkLst>
      </pc:sldChg>
    </pc:docChg>
  </pc:docChgLst>
  <pc:docChgLst>
    <pc:chgData name="Brian Srivastava" userId="a20fc31f-ff76-4f59-a5f9-7c37ba761692" providerId="ADAL" clId="{C1312DC0-2B58-4DA8-ADD9-2C4D0AA9A83F}"/>
    <pc:docChg chg="custSel modSld">
      <pc:chgData name="Brian Srivastava" userId="a20fc31f-ff76-4f59-a5f9-7c37ba761692" providerId="ADAL" clId="{C1312DC0-2B58-4DA8-ADD9-2C4D0AA9A83F}" dt="2021-11-26T19:33:28.472" v="104" actId="20577"/>
      <pc:docMkLst>
        <pc:docMk/>
      </pc:docMkLst>
      <pc:sldChg chg="modSp mod modNotesTx">
        <pc:chgData name="Brian Srivastava" userId="a20fc31f-ff76-4f59-a5f9-7c37ba761692" providerId="ADAL" clId="{C1312DC0-2B58-4DA8-ADD9-2C4D0AA9A83F}" dt="2021-11-26T19:33:28.472" v="104" actId="20577"/>
        <pc:sldMkLst>
          <pc:docMk/>
          <pc:sldMk cId="1574062330" sldId="259"/>
        </pc:sldMkLst>
        <pc:spChg chg="mod">
          <ac:chgData name="Brian Srivastava" userId="a20fc31f-ff76-4f59-a5f9-7c37ba761692" providerId="ADAL" clId="{C1312DC0-2B58-4DA8-ADD9-2C4D0AA9A83F}" dt="2021-11-26T19:33:02.736" v="0" actId="20577"/>
          <ac:spMkLst>
            <pc:docMk/>
            <pc:sldMk cId="1574062330" sldId="25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583E0-4289-412A-B0F5-871BB51BBF2D}" type="datetimeFigureOut">
              <a:rPr lang="en-GB" smtClean="0"/>
              <a:t>26/11/2021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2531B-8052-4DB1-96EC-EE22AB7FBF72}" type="slidenum">
              <a:rPr lang="en-GB" smtClean="0"/>
              <a:t>‹#›</a:t>
            </a:fld>
            <a:endParaRPr lang="en-GB"/>
          </a:p>
        </p:txBody>
      </p:sp>
    </p:spTree>
    <p:extLst>
      <p:ext uri="{BB962C8B-B14F-4D97-AF65-F5344CB8AC3E}">
        <p14:creationId xmlns:p14="http://schemas.microsoft.com/office/powerpoint/2010/main" val="3358605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DMTCP </a:t>
            </a:r>
            <a:r>
              <a:rPr lang="en-US" dirty="0" err="1"/>
              <a:t>Distrbuted</a:t>
            </a:r>
            <a:r>
              <a:rPr lang="en-US" dirty="0"/>
              <a:t> multithreaded checkpointing</a:t>
            </a:r>
            <a:endParaRPr lang="en-GB" dirty="0"/>
          </a:p>
        </p:txBody>
      </p:sp>
      <p:sp>
        <p:nvSpPr>
          <p:cNvPr id="4" name="Slide Number Placeholder 3"/>
          <p:cNvSpPr>
            <a:spLocks noGrp="1"/>
          </p:cNvSpPr>
          <p:nvPr>
            <p:ph type="sldNum" sz="quarter" idx="5"/>
          </p:nvPr>
        </p:nvSpPr>
        <p:spPr/>
        <p:txBody>
          <a:bodyPr/>
          <a:lstStyle/>
          <a:p>
            <a:fld id="{FB32531B-8052-4DB1-96EC-EE22AB7FBF72}" type="slidenum">
              <a:rPr lang="en-GB" smtClean="0"/>
              <a:t>6</a:t>
            </a:fld>
            <a:endParaRPr lang="en-GB"/>
          </a:p>
        </p:txBody>
      </p:sp>
    </p:spTree>
    <p:extLst>
      <p:ext uri="{BB962C8B-B14F-4D97-AF65-F5344CB8AC3E}">
        <p14:creationId xmlns:p14="http://schemas.microsoft.com/office/powerpoint/2010/main" val="4198198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https://tin6150.github.io/psg/blogger_container_hpc.html</a:t>
            </a:r>
          </a:p>
        </p:txBody>
      </p:sp>
      <p:sp>
        <p:nvSpPr>
          <p:cNvPr id="4" name="Slide Number Placeholder 3"/>
          <p:cNvSpPr>
            <a:spLocks noGrp="1"/>
          </p:cNvSpPr>
          <p:nvPr>
            <p:ph type="sldNum" sz="quarter" idx="5"/>
          </p:nvPr>
        </p:nvSpPr>
        <p:spPr/>
        <p:txBody>
          <a:bodyPr/>
          <a:lstStyle/>
          <a:p>
            <a:fld id="{FB32531B-8052-4DB1-96EC-EE22AB7FBF72}" type="slidenum">
              <a:rPr lang="en-GB" smtClean="0"/>
              <a:t>84</a:t>
            </a:fld>
            <a:endParaRPr lang="en-GB"/>
          </a:p>
        </p:txBody>
      </p:sp>
    </p:spTree>
    <p:extLst>
      <p:ext uri="{BB962C8B-B14F-4D97-AF65-F5344CB8AC3E}">
        <p14:creationId xmlns:p14="http://schemas.microsoft.com/office/powerpoint/2010/main" val="1660470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Removed the word about form this is a book about high performance computing</a:t>
            </a:r>
            <a:endParaRPr lang="en-CA" dirty="0"/>
          </a:p>
        </p:txBody>
      </p:sp>
      <p:sp>
        <p:nvSpPr>
          <p:cNvPr id="4" name="Slide Number Placeholder 3"/>
          <p:cNvSpPr>
            <a:spLocks noGrp="1"/>
          </p:cNvSpPr>
          <p:nvPr>
            <p:ph type="sldNum" sz="quarter" idx="5"/>
          </p:nvPr>
        </p:nvSpPr>
        <p:spPr/>
        <p:txBody>
          <a:bodyPr/>
          <a:lstStyle/>
          <a:p>
            <a:fld id="{FB32531B-8052-4DB1-96EC-EE22AB7FBF72}" type="slidenum">
              <a:rPr lang="en-GB" smtClean="0"/>
              <a:t>13</a:t>
            </a:fld>
            <a:endParaRPr lang="en-GB"/>
          </a:p>
        </p:txBody>
      </p:sp>
    </p:spTree>
    <p:extLst>
      <p:ext uri="{BB962C8B-B14F-4D97-AF65-F5344CB8AC3E}">
        <p14:creationId xmlns:p14="http://schemas.microsoft.com/office/powerpoint/2010/main" val="3382769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https://bigdatapath.wordpress.com/hadoop-introduction/</a:t>
            </a:r>
          </a:p>
        </p:txBody>
      </p:sp>
      <p:sp>
        <p:nvSpPr>
          <p:cNvPr id="4" name="Slide Number Placeholder 3"/>
          <p:cNvSpPr>
            <a:spLocks noGrp="1"/>
          </p:cNvSpPr>
          <p:nvPr>
            <p:ph type="sldNum" sz="quarter" idx="10"/>
          </p:nvPr>
        </p:nvSpPr>
        <p:spPr/>
        <p:txBody>
          <a:bodyPr/>
          <a:lstStyle/>
          <a:p>
            <a:fld id="{F69D0C06-EA2E-40EE-9B2E-201E527B6D7D}" type="slidenum">
              <a:rPr lang="en-CA" smtClean="0"/>
              <a:t>27</a:t>
            </a:fld>
            <a:endParaRPr lang="en-CA"/>
          </a:p>
        </p:txBody>
      </p:sp>
    </p:spTree>
    <p:extLst>
      <p:ext uri="{BB962C8B-B14F-4D97-AF65-F5344CB8AC3E}">
        <p14:creationId xmlns:p14="http://schemas.microsoft.com/office/powerpoint/2010/main" val="6963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https://bigdatapath.wordpress.com/apache-spark-rdd/</a:t>
            </a:r>
          </a:p>
        </p:txBody>
      </p:sp>
      <p:sp>
        <p:nvSpPr>
          <p:cNvPr id="4" name="Slide Number Placeholder 3"/>
          <p:cNvSpPr>
            <a:spLocks noGrp="1"/>
          </p:cNvSpPr>
          <p:nvPr>
            <p:ph type="sldNum" sz="quarter" idx="10"/>
          </p:nvPr>
        </p:nvSpPr>
        <p:spPr/>
        <p:txBody>
          <a:bodyPr/>
          <a:lstStyle/>
          <a:p>
            <a:fld id="{F69D0C06-EA2E-40EE-9B2E-201E527B6D7D}" type="slidenum">
              <a:rPr lang="en-CA" smtClean="0"/>
              <a:t>50</a:t>
            </a:fld>
            <a:endParaRPr lang="en-CA"/>
          </a:p>
        </p:txBody>
      </p:sp>
    </p:spTree>
    <p:extLst>
      <p:ext uri="{BB962C8B-B14F-4D97-AF65-F5344CB8AC3E}">
        <p14:creationId xmlns:p14="http://schemas.microsoft.com/office/powerpoint/2010/main" val="1033068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 those figures are bits not bytes</a:t>
            </a:r>
          </a:p>
        </p:txBody>
      </p:sp>
      <p:sp>
        <p:nvSpPr>
          <p:cNvPr id="4" name="Slide Number Placeholder 3"/>
          <p:cNvSpPr>
            <a:spLocks noGrp="1"/>
          </p:cNvSpPr>
          <p:nvPr>
            <p:ph type="sldNum" sz="quarter" idx="5"/>
          </p:nvPr>
        </p:nvSpPr>
        <p:spPr/>
        <p:txBody>
          <a:bodyPr/>
          <a:lstStyle/>
          <a:p>
            <a:fld id="{F19C49ED-53D7-4282-898B-5DEBCAE57346}" type="slidenum">
              <a:rPr lang="en-CA" smtClean="0"/>
              <a:t>51</a:t>
            </a:fld>
            <a:endParaRPr lang="en-CA"/>
          </a:p>
        </p:txBody>
      </p:sp>
    </p:spTree>
    <p:extLst>
      <p:ext uri="{BB962C8B-B14F-4D97-AF65-F5344CB8AC3E}">
        <p14:creationId xmlns:p14="http://schemas.microsoft.com/office/powerpoint/2010/main" val="4116987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https://www.youtube.com/watch?v=znBa13Earms</a:t>
            </a:r>
          </a:p>
        </p:txBody>
      </p:sp>
      <p:sp>
        <p:nvSpPr>
          <p:cNvPr id="4" name="Slide Number Placeholder 3"/>
          <p:cNvSpPr>
            <a:spLocks noGrp="1"/>
          </p:cNvSpPr>
          <p:nvPr>
            <p:ph type="sldNum" sz="quarter" idx="5"/>
          </p:nvPr>
        </p:nvSpPr>
        <p:spPr/>
        <p:txBody>
          <a:bodyPr/>
          <a:lstStyle/>
          <a:p>
            <a:fld id="{F19C49ED-53D7-4282-898B-5DEBCAE57346}" type="slidenum">
              <a:rPr lang="en-CA" smtClean="0"/>
              <a:t>53</a:t>
            </a:fld>
            <a:endParaRPr lang="en-CA"/>
          </a:p>
        </p:txBody>
      </p:sp>
    </p:spTree>
    <p:extLst>
      <p:ext uri="{BB962C8B-B14F-4D97-AF65-F5344CB8AC3E}">
        <p14:creationId xmlns:p14="http://schemas.microsoft.com/office/powerpoint/2010/main" val="3396816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https://jaceklaskowski.gitbooks.io/mastering-apache-spark/spark-overview.html</a:t>
            </a:r>
          </a:p>
        </p:txBody>
      </p:sp>
      <p:sp>
        <p:nvSpPr>
          <p:cNvPr id="4" name="Slide Number Placeholder 3"/>
          <p:cNvSpPr>
            <a:spLocks noGrp="1"/>
          </p:cNvSpPr>
          <p:nvPr>
            <p:ph type="sldNum" sz="quarter" idx="5"/>
          </p:nvPr>
        </p:nvSpPr>
        <p:spPr/>
        <p:txBody>
          <a:bodyPr/>
          <a:lstStyle/>
          <a:p>
            <a:fld id="{F19C49ED-53D7-4282-898B-5DEBCAE57346}" type="slidenum">
              <a:rPr lang="en-CA" smtClean="0"/>
              <a:t>54</a:t>
            </a:fld>
            <a:endParaRPr lang="en-CA"/>
          </a:p>
        </p:txBody>
      </p:sp>
    </p:spTree>
    <p:extLst>
      <p:ext uri="{BB962C8B-B14F-4D97-AF65-F5344CB8AC3E}">
        <p14:creationId xmlns:p14="http://schemas.microsoft.com/office/powerpoint/2010/main" val="1644570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https://stackoverflow.com/questions/31508083/difference-between-dataframe-dataset-and-rdd-in-spark</a:t>
            </a:r>
          </a:p>
        </p:txBody>
      </p:sp>
      <p:sp>
        <p:nvSpPr>
          <p:cNvPr id="4" name="Slide Number Placeholder 3"/>
          <p:cNvSpPr>
            <a:spLocks noGrp="1"/>
          </p:cNvSpPr>
          <p:nvPr>
            <p:ph type="sldNum" sz="quarter" idx="5"/>
          </p:nvPr>
        </p:nvSpPr>
        <p:spPr/>
        <p:txBody>
          <a:bodyPr/>
          <a:lstStyle/>
          <a:p>
            <a:fld id="{F19C49ED-53D7-4282-898B-5DEBCAE57346}" type="slidenum">
              <a:rPr lang="en-CA" smtClean="0"/>
              <a:t>66</a:t>
            </a:fld>
            <a:endParaRPr lang="en-CA"/>
          </a:p>
        </p:txBody>
      </p:sp>
    </p:spTree>
    <p:extLst>
      <p:ext uri="{BB962C8B-B14F-4D97-AF65-F5344CB8AC3E}">
        <p14:creationId xmlns:p14="http://schemas.microsoft.com/office/powerpoint/2010/main" val="383293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https://www.docker.com/resources/what-container</a:t>
            </a:r>
          </a:p>
        </p:txBody>
      </p:sp>
      <p:sp>
        <p:nvSpPr>
          <p:cNvPr id="4" name="Slide Number Placeholder 3"/>
          <p:cNvSpPr>
            <a:spLocks noGrp="1"/>
          </p:cNvSpPr>
          <p:nvPr>
            <p:ph type="sldNum" sz="quarter" idx="5"/>
          </p:nvPr>
        </p:nvSpPr>
        <p:spPr/>
        <p:txBody>
          <a:bodyPr/>
          <a:lstStyle/>
          <a:p>
            <a:fld id="{FB32531B-8052-4DB1-96EC-EE22AB7FBF72}" type="slidenum">
              <a:rPr lang="en-GB" smtClean="0"/>
              <a:t>81</a:t>
            </a:fld>
            <a:endParaRPr lang="en-GB"/>
          </a:p>
        </p:txBody>
      </p:sp>
    </p:spTree>
    <p:extLst>
      <p:ext uri="{BB962C8B-B14F-4D97-AF65-F5344CB8AC3E}">
        <p14:creationId xmlns:p14="http://schemas.microsoft.com/office/powerpoint/2010/main" val="4074734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DC09-032A-44F1-A916-FB9792B248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D8D9010-11E5-45B6-86F4-1B0DA588E4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0038D41-A148-401D-BD74-C2299DC82EE8}"/>
              </a:ext>
            </a:extLst>
          </p:cNvPr>
          <p:cNvSpPr>
            <a:spLocks noGrp="1"/>
          </p:cNvSpPr>
          <p:nvPr>
            <p:ph type="dt" sz="half" idx="10"/>
          </p:nvPr>
        </p:nvSpPr>
        <p:spPr/>
        <p:txBody>
          <a:bodyPr/>
          <a:lstStyle/>
          <a:p>
            <a:fld id="{D2C5292C-E85E-4B6B-BACA-6AD4A7680D9B}" type="datetimeFigureOut">
              <a:rPr lang="en-CA" smtClean="0"/>
              <a:t>2021-11-26</a:t>
            </a:fld>
            <a:endParaRPr lang="en-CA"/>
          </a:p>
        </p:txBody>
      </p:sp>
      <p:sp>
        <p:nvSpPr>
          <p:cNvPr id="5" name="Footer Placeholder 4">
            <a:extLst>
              <a:ext uri="{FF2B5EF4-FFF2-40B4-BE49-F238E27FC236}">
                <a16:creationId xmlns:a16="http://schemas.microsoft.com/office/drawing/2014/main" id="{A507476D-254B-49EC-B652-975BDCC3031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D44C29-7919-4680-B78B-150D6773A8E9}"/>
              </a:ext>
            </a:extLst>
          </p:cNvPr>
          <p:cNvSpPr>
            <a:spLocks noGrp="1"/>
          </p:cNvSpPr>
          <p:nvPr>
            <p:ph type="sldNum" sz="quarter" idx="12"/>
          </p:nvPr>
        </p:nvSpPr>
        <p:spPr/>
        <p:txBody>
          <a:bodyPr/>
          <a:lstStyle/>
          <a:p>
            <a:fld id="{ECDD4E98-CD46-4494-A2C7-CF8151BDA8F2}" type="slidenum">
              <a:rPr lang="en-CA" smtClean="0"/>
              <a:t>‹#›</a:t>
            </a:fld>
            <a:endParaRPr lang="en-CA"/>
          </a:p>
        </p:txBody>
      </p:sp>
    </p:spTree>
    <p:extLst>
      <p:ext uri="{BB962C8B-B14F-4D97-AF65-F5344CB8AC3E}">
        <p14:creationId xmlns:p14="http://schemas.microsoft.com/office/powerpoint/2010/main" val="970990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45C68-ED16-43A4-9E9D-34E781E706B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47AAEB-5DC4-4FDC-8735-4486EF942D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AB21268-0F1A-41C1-B053-CD6AD4547AEE}"/>
              </a:ext>
            </a:extLst>
          </p:cNvPr>
          <p:cNvSpPr>
            <a:spLocks noGrp="1"/>
          </p:cNvSpPr>
          <p:nvPr>
            <p:ph type="dt" sz="half" idx="10"/>
          </p:nvPr>
        </p:nvSpPr>
        <p:spPr/>
        <p:txBody>
          <a:bodyPr/>
          <a:lstStyle/>
          <a:p>
            <a:fld id="{D2C5292C-E85E-4B6B-BACA-6AD4A7680D9B}" type="datetimeFigureOut">
              <a:rPr lang="en-CA" smtClean="0"/>
              <a:t>2021-11-26</a:t>
            </a:fld>
            <a:endParaRPr lang="en-CA"/>
          </a:p>
        </p:txBody>
      </p:sp>
      <p:sp>
        <p:nvSpPr>
          <p:cNvPr id="5" name="Footer Placeholder 4">
            <a:extLst>
              <a:ext uri="{FF2B5EF4-FFF2-40B4-BE49-F238E27FC236}">
                <a16:creationId xmlns:a16="http://schemas.microsoft.com/office/drawing/2014/main" id="{032B6489-FABE-4305-A66E-20DD5E35E6B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AB9CECC-E2FA-4C63-AC27-9EC4DF4048B1}"/>
              </a:ext>
            </a:extLst>
          </p:cNvPr>
          <p:cNvSpPr>
            <a:spLocks noGrp="1"/>
          </p:cNvSpPr>
          <p:nvPr>
            <p:ph type="sldNum" sz="quarter" idx="12"/>
          </p:nvPr>
        </p:nvSpPr>
        <p:spPr/>
        <p:txBody>
          <a:bodyPr/>
          <a:lstStyle/>
          <a:p>
            <a:fld id="{ECDD4E98-CD46-4494-A2C7-CF8151BDA8F2}" type="slidenum">
              <a:rPr lang="en-CA" smtClean="0"/>
              <a:t>‹#›</a:t>
            </a:fld>
            <a:endParaRPr lang="en-CA"/>
          </a:p>
        </p:txBody>
      </p:sp>
    </p:spTree>
    <p:extLst>
      <p:ext uri="{BB962C8B-B14F-4D97-AF65-F5344CB8AC3E}">
        <p14:creationId xmlns:p14="http://schemas.microsoft.com/office/powerpoint/2010/main" val="2204428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61340E-5F37-4026-A79A-7F981D6D2D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1907057-F651-459A-8B20-26A80C8CB4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241C85A-3362-4D0C-AAFE-E5E9EAE26251}"/>
              </a:ext>
            </a:extLst>
          </p:cNvPr>
          <p:cNvSpPr>
            <a:spLocks noGrp="1"/>
          </p:cNvSpPr>
          <p:nvPr>
            <p:ph type="dt" sz="half" idx="10"/>
          </p:nvPr>
        </p:nvSpPr>
        <p:spPr/>
        <p:txBody>
          <a:bodyPr/>
          <a:lstStyle/>
          <a:p>
            <a:fld id="{D2C5292C-E85E-4B6B-BACA-6AD4A7680D9B}" type="datetimeFigureOut">
              <a:rPr lang="en-CA" smtClean="0"/>
              <a:t>2021-11-26</a:t>
            </a:fld>
            <a:endParaRPr lang="en-CA"/>
          </a:p>
        </p:txBody>
      </p:sp>
      <p:sp>
        <p:nvSpPr>
          <p:cNvPr id="5" name="Footer Placeholder 4">
            <a:extLst>
              <a:ext uri="{FF2B5EF4-FFF2-40B4-BE49-F238E27FC236}">
                <a16:creationId xmlns:a16="http://schemas.microsoft.com/office/drawing/2014/main" id="{FDD74A7E-540D-4F18-BF7F-A1EE5B09C9C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CB599D1-15FB-4448-B689-B63C1BF2CF5C}"/>
              </a:ext>
            </a:extLst>
          </p:cNvPr>
          <p:cNvSpPr>
            <a:spLocks noGrp="1"/>
          </p:cNvSpPr>
          <p:nvPr>
            <p:ph type="sldNum" sz="quarter" idx="12"/>
          </p:nvPr>
        </p:nvSpPr>
        <p:spPr/>
        <p:txBody>
          <a:bodyPr/>
          <a:lstStyle/>
          <a:p>
            <a:fld id="{ECDD4E98-CD46-4494-A2C7-CF8151BDA8F2}" type="slidenum">
              <a:rPr lang="en-CA" smtClean="0"/>
              <a:t>‹#›</a:t>
            </a:fld>
            <a:endParaRPr lang="en-CA"/>
          </a:p>
        </p:txBody>
      </p:sp>
    </p:spTree>
    <p:extLst>
      <p:ext uri="{BB962C8B-B14F-4D97-AF65-F5344CB8AC3E}">
        <p14:creationId xmlns:p14="http://schemas.microsoft.com/office/powerpoint/2010/main" val="3101725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EB9EA-0050-4B1C-A97A-04DB0C3F11C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0075DBA-6C69-4A44-93C6-DBB99A0CF9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6626E58-8305-4C12-9246-C2EA75CA63BD}"/>
              </a:ext>
            </a:extLst>
          </p:cNvPr>
          <p:cNvSpPr>
            <a:spLocks noGrp="1"/>
          </p:cNvSpPr>
          <p:nvPr>
            <p:ph type="dt" sz="half" idx="10"/>
          </p:nvPr>
        </p:nvSpPr>
        <p:spPr/>
        <p:txBody>
          <a:bodyPr/>
          <a:lstStyle/>
          <a:p>
            <a:fld id="{D2C5292C-E85E-4B6B-BACA-6AD4A7680D9B}" type="datetimeFigureOut">
              <a:rPr lang="en-CA" smtClean="0"/>
              <a:t>2021-11-26</a:t>
            </a:fld>
            <a:endParaRPr lang="en-CA"/>
          </a:p>
        </p:txBody>
      </p:sp>
      <p:sp>
        <p:nvSpPr>
          <p:cNvPr id="5" name="Footer Placeholder 4">
            <a:extLst>
              <a:ext uri="{FF2B5EF4-FFF2-40B4-BE49-F238E27FC236}">
                <a16:creationId xmlns:a16="http://schemas.microsoft.com/office/drawing/2014/main" id="{65C2851E-B718-46F6-B924-FC38E1F4674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900A794-A613-47E6-95BA-17E937DD1840}"/>
              </a:ext>
            </a:extLst>
          </p:cNvPr>
          <p:cNvSpPr>
            <a:spLocks noGrp="1"/>
          </p:cNvSpPr>
          <p:nvPr>
            <p:ph type="sldNum" sz="quarter" idx="12"/>
          </p:nvPr>
        </p:nvSpPr>
        <p:spPr/>
        <p:txBody>
          <a:bodyPr/>
          <a:lstStyle/>
          <a:p>
            <a:fld id="{ECDD4E98-CD46-4494-A2C7-CF8151BDA8F2}" type="slidenum">
              <a:rPr lang="en-CA" smtClean="0"/>
              <a:t>‹#›</a:t>
            </a:fld>
            <a:endParaRPr lang="en-CA"/>
          </a:p>
        </p:txBody>
      </p:sp>
    </p:spTree>
    <p:extLst>
      <p:ext uri="{BB962C8B-B14F-4D97-AF65-F5344CB8AC3E}">
        <p14:creationId xmlns:p14="http://schemas.microsoft.com/office/powerpoint/2010/main" val="1755673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76A56-FE31-4398-802C-400243D2BB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10031F6-30E4-4DDA-956B-AE7B5C2FC2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A9DDE0-B255-4E17-A881-6102E4E13330}"/>
              </a:ext>
            </a:extLst>
          </p:cNvPr>
          <p:cNvSpPr>
            <a:spLocks noGrp="1"/>
          </p:cNvSpPr>
          <p:nvPr>
            <p:ph type="dt" sz="half" idx="10"/>
          </p:nvPr>
        </p:nvSpPr>
        <p:spPr/>
        <p:txBody>
          <a:bodyPr/>
          <a:lstStyle/>
          <a:p>
            <a:fld id="{D2C5292C-E85E-4B6B-BACA-6AD4A7680D9B}" type="datetimeFigureOut">
              <a:rPr lang="en-CA" smtClean="0"/>
              <a:t>2021-11-26</a:t>
            </a:fld>
            <a:endParaRPr lang="en-CA"/>
          </a:p>
        </p:txBody>
      </p:sp>
      <p:sp>
        <p:nvSpPr>
          <p:cNvPr id="5" name="Footer Placeholder 4">
            <a:extLst>
              <a:ext uri="{FF2B5EF4-FFF2-40B4-BE49-F238E27FC236}">
                <a16:creationId xmlns:a16="http://schemas.microsoft.com/office/drawing/2014/main" id="{29FA859A-FC67-47D2-82AF-72A0AEDB261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1D89852-EDBD-4A27-A17F-32AEFA78AFF1}"/>
              </a:ext>
            </a:extLst>
          </p:cNvPr>
          <p:cNvSpPr>
            <a:spLocks noGrp="1"/>
          </p:cNvSpPr>
          <p:nvPr>
            <p:ph type="sldNum" sz="quarter" idx="12"/>
          </p:nvPr>
        </p:nvSpPr>
        <p:spPr/>
        <p:txBody>
          <a:bodyPr/>
          <a:lstStyle/>
          <a:p>
            <a:fld id="{ECDD4E98-CD46-4494-A2C7-CF8151BDA8F2}" type="slidenum">
              <a:rPr lang="en-CA" smtClean="0"/>
              <a:t>‹#›</a:t>
            </a:fld>
            <a:endParaRPr lang="en-CA"/>
          </a:p>
        </p:txBody>
      </p:sp>
    </p:spTree>
    <p:extLst>
      <p:ext uri="{BB962C8B-B14F-4D97-AF65-F5344CB8AC3E}">
        <p14:creationId xmlns:p14="http://schemas.microsoft.com/office/powerpoint/2010/main" val="2732839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E3CC-33B6-4A9B-988F-A176C953DD6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340AA46-05C1-4627-8D34-C6F24C446C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F2DEED2-F737-45A3-A504-9BE67EE78A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500D00D-3466-4A82-B8E6-9AD445DA0A87}"/>
              </a:ext>
            </a:extLst>
          </p:cNvPr>
          <p:cNvSpPr>
            <a:spLocks noGrp="1"/>
          </p:cNvSpPr>
          <p:nvPr>
            <p:ph type="dt" sz="half" idx="10"/>
          </p:nvPr>
        </p:nvSpPr>
        <p:spPr/>
        <p:txBody>
          <a:bodyPr/>
          <a:lstStyle/>
          <a:p>
            <a:fld id="{D2C5292C-E85E-4B6B-BACA-6AD4A7680D9B}" type="datetimeFigureOut">
              <a:rPr lang="en-CA" smtClean="0"/>
              <a:t>2021-11-26</a:t>
            </a:fld>
            <a:endParaRPr lang="en-CA"/>
          </a:p>
        </p:txBody>
      </p:sp>
      <p:sp>
        <p:nvSpPr>
          <p:cNvPr id="6" name="Footer Placeholder 5">
            <a:extLst>
              <a:ext uri="{FF2B5EF4-FFF2-40B4-BE49-F238E27FC236}">
                <a16:creationId xmlns:a16="http://schemas.microsoft.com/office/drawing/2014/main" id="{39882F44-0AA6-4DB8-BAE6-F43FBFDA7AE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9DB1D91-4288-4722-BBBC-2FE6733E45A3}"/>
              </a:ext>
            </a:extLst>
          </p:cNvPr>
          <p:cNvSpPr>
            <a:spLocks noGrp="1"/>
          </p:cNvSpPr>
          <p:nvPr>
            <p:ph type="sldNum" sz="quarter" idx="12"/>
          </p:nvPr>
        </p:nvSpPr>
        <p:spPr/>
        <p:txBody>
          <a:bodyPr/>
          <a:lstStyle/>
          <a:p>
            <a:fld id="{ECDD4E98-CD46-4494-A2C7-CF8151BDA8F2}" type="slidenum">
              <a:rPr lang="en-CA" smtClean="0"/>
              <a:t>‹#›</a:t>
            </a:fld>
            <a:endParaRPr lang="en-CA"/>
          </a:p>
        </p:txBody>
      </p:sp>
    </p:spTree>
    <p:extLst>
      <p:ext uri="{BB962C8B-B14F-4D97-AF65-F5344CB8AC3E}">
        <p14:creationId xmlns:p14="http://schemas.microsoft.com/office/powerpoint/2010/main" val="84156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3955-7F04-4B1A-9ACE-03C38715245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D797C62-B7E2-47A2-B8BF-8009446C86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EFE09-9D00-4F61-B043-10F1787B12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BB23E12-D2D4-4FAB-B48C-8504624776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680E89-D2A9-4FEB-909F-BC6A157CAE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10F1AB5-8B08-45FA-8270-292A715BE4E5}"/>
              </a:ext>
            </a:extLst>
          </p:cNvPr>
          <p:cNvSpPr>
            <a:spLocks noGrp="1"/>
          </p:cNvSpPr>
          <p:nvPr>
            <p:ph type="dt" sz="half" idx="10"/>
          </p:nvPr>
        </p:nvSpPr>
        <p:spPr/>
        <p:txBody>
          <a:bodyPr/>
          <a:lstStyle/>
          <a:p>
            <a:fld id="{D2C5292C-E85E-4B6B-BACA-6AD4A7680D9B}" type="datetimeFigureOut">
              <a:rPr lang="en-CA" smtClean="0"/>
              <a:t>2021-11-26</a:t>
            </a:fld>
            <a:endParaRPr lang="en-CA"/>
          </a:p>
        </p:txBody>
      </p:sp>
      <p:sp>
        <p:nvSpPr>
          <p:cNvPr id="8" name="Footer Placeholder 7">
            <a:extLst>
              <a:ext uri="{FF2B5EF4-FFF2-40B4-BE49-F238E27FC236}">
                <a16:creationId xmlns:a16="http://schemas.microsoft.com/office/drawing/2014/main" id="{E9F975A9-9D31-486A-9171-77EBBE71705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93AC73B-A0B1-4D6D-B856-C05C031A2E98}"/>
              </a:ext>
            </a:extLst>
          </p:cNvPr>
          <p:cNvSpPr>
            <a:spLocks noGrp="1"/>
          </p:cNvSpPr>
          <p:nvPr>
            <p:ph type="sldNum" sz="quarter" idx="12"/>
          </p:nvPr>
        </p:nvSpPr>
        <p:spPr/>
        <p:txBody>
          <a:bodyPr/>
          <a:lstStyle/>
          <a:p>
            <a:fld id="{ECDD4E98-CD46-4494-A2C7-CF8151BDA8F2}" type="slidenum">
              <a:rPr lang="en-CA" smtClean="0"/>
              <a:t>‹#›</a:t>
            </a:fld>
            <a:endParaRPr lang="en-CA"/>
          </a:p>
        </p:txBody>
      </p:sp>
    </p:spTree>
    <p:extLst>
      <p:ext uri="{BB962C8B-B14F-4D97-AF65-F5344CB8AC3E}">
        <p14:creationId xmlns:p14="http://schemas.microsoft.com/office/powerpoint/2010/main" val="3204563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D6C4-6005-42FE-8988-5B4934A39E0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4041C12-109B-48A6-9585-08E8582F80D2}"/>
              </a:ext>
            </a:extLst>
          </p:cNvPr>
          <p:cNvSpPr>
            <a:spLocks noGrp="1"/>
          </p:cNvSpPr>
          <p:nvPr>
            <p:ph type="dt" sz="half" idx="10"/>
          </p:nvPr>
        </p:nvSpPr>
        <p:spPr/>
        <p:txBody>
          <a:bodyPr/>
          <a:lstStyle/>
          <a:p>
            <a:fld id="{D2C5292C-E85E-4B6B-BACA-6AD4A7680D9B}" type="datetimeFigureOut">
              <a:rPr lang="en-CA" smtClean="0"/>
              <a:t>2021-11-26</a:t>
            </a:fld>
            <a:endParaRPr lang="en-CA"/>
          </a:p>
        </p:txBody>
      </p:sp>
      <p:sp>
        <p:nvSpPr>
          <p:cNvPr id="4" name="Footer Placeholder 3">
            <a:extLst>
              <a:ext uri="{FF2B5EF4-FFF2-40B4-BE49-F238E27FC236}">
                <a16:creationId xmlns:a16="http://schemas.microsoft.com/office/drawing/2014/main" id="{6C587870-4A0B-475D-BEEC-9D02BB82C9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1D9C805-92A8-43A2-ABB3-C923C660BAF6}"/>
              </a:ext>
            </a:extLst>
          </p:cNvPr>
          <p:cNvSpPr>
            <a:spLocks noGrp="1"/>
          </p:cNvSpPr>
          <p:nvPr>
            <p:ph type="sldNum" sz="quarter" idx="12"/>
          </p:nvPr>
        </p:nvSpPr>
        <p:spPr/>
        <p:txBody>
          <a:bodyPr/>
          <a:lstStyle/>
          <a:p>
            <a:fld id="{ECDD4E98-CD46-4494-A2C7-CF8151BDA8F2}" type="slidenum">
              <a:rPr lang="en-CA" smtClean="0"/>
              <a:t>‹#›</a:t>
            </a:fld>
            <a:endParaRPr lang="en-CA"/>
          </a:p>
        </p:txBody>
      </p:sp>
    </p:spTree>
    <p:extLst>
      <p:ext uri="{BB962C8B-B14F-4D97-AF65-F5344CB8AC3E}">
        <p14:creationId xmlns:p14="http://schemas.microsoft.com/office/powerpoint/2010/main" val="1869255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62693D-5F46-425E-850A-46EB5F6B84A6}"/>
              </a:ext>
            </a:extLst>
          </p:cNvPr>
          <p:cNvSpPr>
            <a:spLocks noGrp="1"/>
          </p:cNvSpPr>
          <p:nvPr>
            <p:ph type="dt" sz="half" idx="10"/>
          </p:nvPr>
        </p:nvSpPr>
        <p:spPr/>
        <p:txBody>
          <a:bodyPr/>
          <a:lstStyle/>
          <a:p>
            <a:fld id="{D2C5292C-E85E-4B6B-BACA-6AD4A7680D9B}" type="datetimeFigureOut">
              <a:rPr lang="en-CA" smtClean="0"/>
              <a:t>2021-11-26</a:t>
            </a:fld>
            <a:endParaRPr lang="en-CA"/>
          </a:p>
        </p:txBody>
      </p:sp>
      <p:sp>
        <p:nvSpPr>
          <p:cNvPr id="3" name="Footer Placeholder 2">
            <a:extLst>
              <a:ext uri="{FF2B5EF4-FFF2-40B4-BE49-F238E27FC236}">
                <a16:creationId xmlns:a16="http://schemas.microsoft.com/office/drawing/2014/main" id="{F3E21D44-9230-43C4-AD60-9D5E24187E7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869E8A7-AA7B-40B9-85F2-6A3D912807CF}"/>
              </a:ext>
            </a:extLst>
          </p:cNvPr>
          <p:cNvSpPr>
            <a:spLocks noGrp="1"/>
          </p:cNvSpPr>
          <p:nvPr>
            <p:ph type="sldNum" sz="quarter" idx="12"/>
          </p:nvPr>
        </p:nvSpPr>
        <p:spPr/>
        <p:txBody>
          <a:bodyPr/>
          <a:lstStyle/>
          <a:p>
            <a:fld id="{ECDD4E98-CD46-4494-A2C7-CF8151BDA8F2}" type="slidenum">
              <a:rPr lang="en-CA" smtClean="0"/>
              <a:t>‹#›</a:t>
            </a:fld>
            <a:endParaRPr lang="en-CA"/>
          </a:p>
        </p:txBody>
      </p:sp>
    </p:spTree>
    <p:extLst>
      <p:ext uri="{BB962C8B-B14F-4D97-AF65-F5344CB8AC3E}">
        <p14:creationId xmlns:p14="http://schemas.microsoft.com/office/powerpoint/2010/main" val="3106600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B396-4CE4-4657-9F24-F2C98C07A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877733E-7392-4F00-9715-9E43D364BA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DBECFB6-F65B-45E1-A5FF-D818D3950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7B152-6616-4795-9AB0-F1EF8281E5F3}"/>
              </a:ext>
            </a:extLst>
          </p:cNvPr>
          <p:cNvSpPr>
            <a:spLocks noGrp="1"/>
          </p:cNvSpPr>
          <p:nvPr>
            <p:ph type="dt" sz="half" idx="10"/>
          </p:nvPr>
        </p:nvSpPr>
        <p:spPr/>
        <p:txBody>
          <a:bodyPr/>
          <a:lstStyle/>
          <a:p>
            <a:fld id="{D2C5292C-E85E-4B6B-BACA-6AD4A7680D9B}" type="datetimeFigureOut">
              <a:rPr lang="en-CA" smtClean="0"/>
              <a:t>2021-11-26</a:t>
            </a:fld>
            <a:endParaRPr lang="en-CA"/>
          </a:p>
        </p:txBody>
      </p:sp>
      <p:sp>
        <p:nvSpPr>
          <p:cNvPr id="6" name="Footer Placeholder 5">
            <a:extLst>
              <a:ext uri="{FF2B5EF4-FFF2-40B4-BE49-F238E27FC236}">
                <a16:creationId xmlns:a16="http://schemas.microsoft.com/office/drawing/2014/main" id="{8F80683C-18E0-43C1-93D1-4D910E5F3FA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B660D90-FE39-4B32-81E6-1CDCC06736F6}"/>
              </a:ext>
            </a:extLst>
          </p:cNvPr>
          <p:cNvSpPr>
            <a:spLocks noGrp="1"/>
          </p:cNvSpPr>
          <p:nvPr>
            <p:ph type="sldNum" sz="quarter" idx="12"/>
          </p:nvPr>
        </p:nvSpPr>
        <p:spPr/>
        <p:txBody>
          <a:bodyPr/>
          <a:lstStyle/>
          <a:p>
            <a:fld id="{ECDD4E98-CD46-4494-A2C7-CF8151BDA8F2}" type="slidenum">
              <a:rPr lang="en-CA" smtClean="0"/>
              <a:t>‹#›</a:t>
            </a:fld>
            <a:endParaRPr lang="en-CA"/>
          </a:p>
        </p:txBody>
      </p:sp>
    </p:spTree>
    <p:extLst>
      <p:ext uri="{BB962C8B-B14F-4D97-AF65-F5344CB8AC3E}">
        <p14:creationId xmlns:p14="http://schemas.microsoft.com/office/powerpoint/2010/main" val="3979598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DA8A-078E-4F14-86BE-5404B07D79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CD79B7A-1F5A-4000-8640-7C906B02CB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135626B-C542-4CB3-B377-9792FE626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A69E9F-0041-4F6C-AA8D-8AE172936D2F}"/>
              </a:ext>
            </a:extLst>
          </p:cNvPr>
          <p:cNvSpPr>
            <a:spLocks noGrp="1"/>
          </p:cNvSpPr>
          <p:nvPr>
            <p:ph type="dt" sz="half" idx="10"/>
          </p:nvPr>
        </p:nvSpPr>
        <p:spPr/>
        <p:txBody>
          <a:bodyPr/>
          <a:lstStyle/>
          <a:p>
            <a:fld id="{D2C5292C-E85E-4B6B-BACA-6AD4A7680D9B}" type="datetimeFigureOut">
              <a:rPr lang="en-CA" smtClean="0"/>
              <a:t>2021-11-26</a:t>
            </a:fld>
            <a:endParaRPr lang="en-CA"/>
          </a:p>
        </p:txBody>
      </p:sp>
      <p:sp>
        <p:nvSpPr>
          <p:cNvPr id="6" name="Footer Placeholder 5">
            <a:extLst>
              <a:ext uri="{FF2B5EF4-FFF2-40B4-BE49-F238E27FC236}">
                <a16:creationId xmlns:a16="http://schemas.microsoft.com/office/drawing/2014/main" id="{80AAB5F1-CB39-4E34-9B64-C06249AE61A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5071894-775C-4486-B7FC-C3CBC626C1F6}"/>
              </a:ext>
            </a:extLst>
          </p:cNvPr>
          <p:cNvSpPr>
            <a:spLocks noGrp="1"/>
          </p:cNvSpPr>
          <p:nvPr>
            <p:ph type="sldNum" sz="quarter" idx="12"/>
          </p:nvPr>
        </p:nvSpPr>
        <p:spPr/>
        <p:txBody>
          <a:bodyPr/>
          <a:lstStyle/>
          <a:p>
            <a:fld id="{ECDD4E98-CD46-4494-A2C7-CF8151BDA8F2}" type="slidenum">
              <a:rPr lang="en-CA" smtClean="0"/>
              <a:t>‹#›</a:t>
            </a:fld>
            <a:endParaRPr lang="en-CA"/>
          </a:p>
        </p:txBody>
      </p:sp>
    </p:spTree>
    <p:extLst>
      <p:ext uri="{BB962C8B-B14F-4D97-AF65-F5344CB8AC3E}">
        <p14:creationId xmlns:p14="http://schemas.microsoft.com/office/powerpoint/2010/main" val="2116088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07DB75-1F1B-4FF0-BC72-DB9E62931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CA32C8D-7694-477C-A9BF-FCF9F9738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29F85C0-1DFF-4FE5-8EF1-14F0DDF38A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5292C-E85E-4B6B-BACA-6AD4A7680D9B}" type="datetimeFigureOut">
              <a:rPr lang="en-CA" smtClean="0"/>
              <a:t>2021-11-26</a:t>
            </a:fld>
            <a:endParaRPr lang="en-CA"/>
          </a:p>
        </p:txBody>
      </p:sp>
      <p:sp>
        <p:nvSpPr>
          <p:cNvPr id="5" name="Footer Placeholder 4">
            <a:extLst>
              <a:ext uri="{FF2B5EF4-FFF2-40B4-BE49-F238E27FC236}">
                <a16:creationId xmlns:a16="http://schemas.microsoft.com/office/drawing/2014/main" id="{548B4482-0BFB-4475-8261-BD0E6A40D1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82EAF6E-8DFF-4212-A118-F93851845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D4E98-CD46-4494-A2C7-CF8151BDA8F2}" type="slidenum">
              <a:rPr lang="en-CA" smtClean="0"/>
              <a:t>‹#›</a:t>
            </a:fld>
            <a:endParaRPr lang="en-CA"/>
          </a:p>
        </p:txBody>
      </p:sp>
    </p:spTree>
    <p:extLst>
      <p:ext uri="{BB962C8B-B14F-4D97-AF65-F5344CB8AC3E}">
        <p14:creationId xmlns:p14="http://schemas.microsoft.com/office/powerpoint/2010/main" val="1507858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data-flair.training/blogs/hadoop-vs-spark-vs-flink/" TargetMode="External"/><Relationship Id="rId2" Type="http://schemas.openxmlformats.org/officeDocument/2006/relationships/hyperlink" Target="https://data-artisans.com/blog/flink-sql-powerful-querying-of-data-stream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dirty="0"/>
            </a:br>
            <a:r>
              <a:rPr lang="en-US" dirty="0" err="1"/>
              <a:t>Checkpointing</a:t>
            </a:r>
            <a:endParaRPr lang="en-US" dirty="0"/>
          </a:p>
        </p:txBody>
      </p:sp>
    </p:spTree>
    <p:extLst>
      <p:ext uri="{BB962C8B-B14F-4D97-AF65-F5344CB8AC3E}">
        <p14:creationId xmlns:p14="http://schemas.microsoft.com/office/powerpoint/2010/main" val="2359642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level </a:t>
            </a:r>
            <a:r>
              <a:rPr lang="en-US" dirty="0" err="1"/>
              <a:t>checkpointing</a:t>
            </a:r>
            <a:endParaRPr lang="en-US" dirty="0"/>
          </a:p>
        </p:txBody>
      </p:sp>
      <p:sp>
        <p:nvSpPr>
          <p:cNvPr id="3" name="Content Placeholder 2"/>
          <p:cNvSpPr>
            <a:spLocks noGrp="1"/>
          </p:cNvSpPr>
          <p:nvPr>
            <p:ph idx="1"/>
          </p:nvPr>
        </p:nvSpPr>
        <p:spPr/>
        <p:txBody>
          <a:bodyPr>
            <a:normAutofit fontScale="85000" lnSpcReduction="10000"/>
          </a:bodyPr>
          <a:lstStyle/>
          <a:p>
            <a:r>
              <a:rPr lang="en-US" dirty="0"/>
              <a:t>Application-level checkpoint/restart implementations generally pick designated points in the computational phase in the simulation algorithm for </a:t>
            </a:r>
            <a:r>
              <a:rPr lang="en-US" dirty="0" err="1"/>
              <a:t>checkpointing</a:t>
            </a:r>
            <a:r>
              <a:rPr lang="en-US" dirty="0"/>
              <a:t> in order to ensure computational phase consistency in the checkpoint epoch </a:t>
            </a:r>
          </a:p>
          <a:p>
            <a:endParaRPr lang="en-US" dirty="0"/>
          </a:p>
          <a:p>
            <a:r>
              <a:rPr lang="en-US" dirty="0"/>
              <a:t>Application-level checkpoint/restart is very popular in large-scale MPI applications and toolkits because it can be tailored for the application to be as efficient and minimal as possible. </a:t>
            </a:r>
          </a:p>
          <a:p>
            <a:endParaRPr lang="en-US" dirty="0"/>
          </a:p>
          <a:p>
            <a:r>
              <a:rPr lang="en-US" dirty="0"/>
              <a:t>The Scalable Checkpoint/Restart (SCR) library assists application-level checkpoint strategies by reducing the load on a parallel file system and by partially utilizing non-parallel fast storage local to a compute node for checkpoint file storage with some redundancy in the event of a failure on the local storage. </a:t>
            </a:r>
          </a:p>
        </p:txBody>
      </p:sp>
    </p:spTree>
    <p:extLst>
      <p:ext uri="{BB962C8B-B14F-4D97-AF65-F5344CB8AC3E}">
        <p14:creationId xmlns:p14="http://schemas.microsoft.com/office/powerpoint/2010/main" val="154283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dirty="0"/>
            </a:br>
            <a:r>
              <a:rPr lang="en-US" dirty="0"/>
              <a:t>MapReduce</a:t>
            </a:r>
          </a:p>
        </p:txBody>
      </p:sp>
    </p:spTree>
    <p:extLst>
      <p:ext uri="{BB962C8B-B14F-4D97-AF65-F5344CB8AC3E}">
        <p14:creationId xmlns:p14="http://schemas.microsoft.com/office/powerpoint/2010/main" val="317601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a:t>
            </a:r>
          </a:p>
        </p:txBody>
      </p:sp>
      <p:sp>
        <p:nvSpPr>
          <p:cNvPr id="3" name="Content Placeholder 2"/>
          <p:cNvSpPr>
            <a:spLocks noGrp="1"/>
          </p:cNvSpPr>
          <p:nvPr>
            <p:ph idx="1"/>
          </p:nvPr>
        </p:nvSpPr>
        <p:spPr>
          <a:xfrm>
            <a:off x="838200" y="1547446"/>
            <a:ext cx="10515600" cy="5033108"/>
          </a:xfrm>
        </p:spPr>
        <p:txBody>
          <a:bodyPr>
            <a:normAutofit fontScale="85000" lnSpcReduction="20000"/>
          </a:bodyPr>
          <a:lstStyle/>
          <a:p>
            <a:pPr lvl="0"/>
            <a:r>
              <a:rPr lang="en-US" dirty="0"/>
              <a:t>MapReduce is a simple programming model for enabling distributed computations including data processing on very large input datasets in a highly scalable and fault-tolerant way</a:t>
            </a:r>
          </a:p>
          <a:p>
            <a:pPr lvl="0"/>
            <a:r>
              <a:rPr lang="en-US" dirty="0"/>
              <a:t>The details of the underlying parallelization in MapReduce are hidden from the programmer thereby making it easier to use</a:t>
            </a:r>
          </a:p>
          <a:p>
            <a:pPr lvl="0"/>
            <a:r>
              <a:rPr lang="en-US" dirty="0"/>
              <a:t>A </a:t>
            </a:r>
            <a:r>
              <a:rPr lang="en-US" i="1" dirty="0"/>
              <a:t>map</a:t>
            </a:r>
            <a:r>
              <a:rPr lang="en-US" dirty="0"/>
              <a:t> is a functional that executes a supplied function on all members of an input list</a:t>
            </a:r>
          </a:p>
          <a:p>
            <a:pPr lvl="0"/>
            <a:r>
              <a:rPr lang="en-US" dirty="0"/>
              <a:t>The results of the map function and associated groupings are passed to the </a:t>
            </a:r>
            <a:r>
              <a:rPr lang="en-US" i="1" dirty="0"/>
              <a:t>reduce</a:t>
            </a:r>
            <a:r>
              <a:rPr lang="en-US" dirty="0"/>
              <a:t> function</a:t>
            </a:r>
          </a:p>
          <a:p>
            <a:pPr lvl="0"/>
            <a:r>
              <a:rPr lang="en-US" dirty="0"/>
              <a:t>The map functions, like the reduce functions, can be executed concurrently giving a significant potential for speedup.</a:t>
            </a:r>
          </a:p>
          <a:p>
            <a:pPr lvl="0"/>
            <a:r>
              <a:rPr lang="en-US" dirty="0"/>
              <a:t>Distributed processing in MapReduce may be summarized in three phases:  a map phase, a shuffle phase, and a reduce phase.</a:t>
            </a:r>
          </a:p>
          <a:p>
            <a:r>
              <a:rPr lang="en-US" dirty="0"/>
              <a:t>The Hadoop project provides an open source implementation of the MapReduce programming model </a:t>
            </a:r>
          </a:p>
        </p:txBody>
      </p:sp>
    </p:spTree>
    <p:extLst>
      <p:ext uri="{BB962C8B-B14F-4D97-AF65-F5344CB8AC3E}">
        <p14:creationId xmlns:p14="http://schemas.microsoft.com/office/powerpoint/2010/main" val="42588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Function</a:t>
            </a:r>
          </a:p>
        </p:txBody>
      </p:sp>
      <p:sp>
        <p:nvSpPr>
          <p:cNvPr id="3" name="Content Placeholder 2"/>
          <p:cNvSpPr>
            <a:spLocks noGrp="1"/>
          </p:cNvSpPr>
          <p:nvPr>
            <p:ph idx="1"/>
          </p:nvPr>
        </p:nvSpPr>
        <p:spPr/>
        <p:txBody>
          <a:bodyPr/>
          <a:lstStyle/>
          <a:p>
            <a:r>
              <a:rPr lang="en-US" sz="2400" dirty="0"/>
              <a:t>A </a:t>
            </a:r>
            <a:r>
              <a:rPr lang="en-US" sz="2400" i="1" dirty="0"/>
              <a:t>map</a:t>
            </a:r>
            <a:r>
              <a:rPr lang="en-US" sz="2400" dirty="0"/>
              <a:t> is a functional that executes a supplied function on all members of an input list.</a:t>
            </a:r>
          </a:p>
          <a:p>
            <a:r>
              <a:rPr lang="en-US" sz="2400" dirty="0"/>
              <a:t>The map function itself returns a set of two linked data items: a key for lookup and a value. </a:t>
            </a:r>
          </a:p>
          <a:p>
            <a:r>
              <a:rPr lang="en-US" sz="2400" dirty="0"/>
              <a:t>Example:  suppose the map function counts the number of characters of an input word, returning as a key the word length and returning as a value the input word: </a:t>
            </a:r>
          </a:p>
          <a:p>
            <a:pPr marL="0" indent="0" algn="ctr">
              <a:buNone/>
            </a:pPr>
            <a:r>
              <a:rPr lang="en-US" sz="2400" i="1" dirty="0"/>
              <a:t>this is a book high performance computing</a:t>
            </a:r>
            <a:endParaRPr lang="en-US" sz="2400" dirty="0"/>
          </a:p>
          <a:p>
            <a:pPr marL="0" indent="0" algn="ctr">
              <a:buNone/>
            </a:pPr>
            <a:r>
              <a:rPr lang="en-US" dirty="0"/>
              <a:t> </a:t>
            </a:r>
          </a:p>
        </p:txBody>
      </p:sp>
      <p:graphicFrame>
        <p:nvGraphicFramePr>
          <p:cNvPr id="4" name="Table 3"/>
          <p:cNvGraphicFramePr>
            <a:graphicFrameLocks noGrp="1"/>
          </p:cNvGraphicFramePr>
          <p:nvPr/>
        </p:nvGraphicFramePr>
        <p:xfrm>
          <a:off x="5029201" y="5029200"/>
          <a:ext cx="3538855" cy="1495806"/>
        </p:xfrm>
        <a:graphic>
          <a:graphicData uri="http://schemas.openxmlformats.org/drawingml/2006/table">
            <a:tbl>
              <a:tblPr firstRow="1" firstCol="1" bandRow="1">
                <a:tableStyleId>{5C22544A-7EE6-4342-B048-85BDC9FD1C3A}</a:tableStyleId>
              </a:tblPr>
              <a:tblGrid>
                <a:gridCol w="837631">
                  <a:extLst>
                    <a:ext uri="{9D8B030D-6E8A-4147-A177-3AD203B41FA5}">
                      <a16:colId xmlns:a16="http://schemas.microsoft.com/office/drawing/2014/main" val="20000"/>
                    </a:ext>
                  </a:extLst>
                </a:gridCol>
                <a:gridCol w="2701224">
                  <a:extLst>
                    <a:ext uri="{9D8B030D-6E8A-4147-A177-3AD203B41FA5}">
                      <a16:colId xmlns:a16="http://schemas.microsoft.com/office/drawing/2014/main" val="20001"/>
                    </a:ext>
                  </a:extLst>
                </a:gridCol>
              </a:tblGrid>
              <a:tr h="173101">
                <a:tc>
                  <a:txBody>
                    <a:bodyPr/>
                    <a:lstStyle/>
                    <a:p>
                      <a:pPr marL="0" marR="0">
                        <a:lnSpc>
                          <a:spcPct val="107000"/>
                        </a:lnSpc>
                        <a:spcBef>
                          <a:spcPts val="0"/>
                        </a:spcBef>
                        <a:spcAft>
                          <a:spcPts val="0"/>
                        </a:spcAft>
                      </a:pPr>
                      <a:r>
                        <a:rPr lang="en-US" sz="1600" dirty="0">
                          <a:effectLst/>
                        </a:rPr>
                        <a:t>key</a:t>
                      </a:r>
                      <a:endParaRPr lang="en-US" sz="16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Grouped values</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184150">
                <a:tc>
                  <a:txBody>
                    <a:bodyPr/>
                    <a:lstStyle/>
                    <a:p>
                      <a:pPr marL="0" marR="0">
                        <a:lnSpc>
                          <a:spcPct val="107000"/>
                        </a:lnSpc>
                        <a:spcBef>
                          <a:spcPts val="0"/>
                        </a:spcBef>
                        <a:spcAft>
                          <a:spcPts val="0"/>
                        </a:spcAft>
                      </a:pPr>
                      <a:r>
                        <a:rPr lang="en-US" sz="1600" dirty="0">
                          <a:effectLst/>
                        </a:rPr>
                        <a:t>1</a:t>
                      </a:r>
                      <a:endParaRPr lang="en-US" sz="16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“a”</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193040">
                <a:tc>
                  <a:txBody>
                    <a:bodyPr/>
                    <a:lstStyle/>
                    <a:p>
                      <a:pPr marL="0" marR="0">
                        <a:lnSpc>
                          <a:spcPct val="107000"/>
                        </a:lnSpc>
                        <a:spcBef>
                          <a:spcPts val="0"/>
                        </a:spcBef>
                        <a:spcAft>
                          <a:spcPts val="0"/>
                        </a:spcAft>
                      </a:pPr>
                      <a:r>
                        <a:rPr lang="en-US" sz="1600">
                          <a:effectLst/>
                        </a:rPr>
                        <a:t>2</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“is”</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184150">
                <a:tc>
                  <a:txBody>
                    <a:bodyPr/>
                    <a:lstStyle/>
                    <a:p>
                      <a:pPr marL="0" marR="0">
                        <a:lnSpc>
                          <a:spcPct val="107000"/>
                        </a:lnSpc>
                        <a:spcBef>
                          <a:spcPts val="0"/>
                        </a:spcBef>
                        <a:spcAft>
                          <a:spcPts val="0"/>
                        </a:spcAft>
                      </a:pPr>
                      <a:r>
                        <a:rPr lang="en-US" sz="1600">
                          <a:effectLst/>
                        </a:rPr>
                        <a:t>4</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“this”, “book”, “high”</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184150">
                <a:tc>
                  <a:txBody>
                    <a:bodyPr/>
                    <a:lstStyle/>
                    <a:p>
                      <a:pPr marL="0" marR="0">
                        <a:lnSpc>
                          <a:spcPct val="107000"/>
                        </a:lnSpc>
                        <a:spcBef>
                          <a:spcPts val="0"/>
                        </a:spcBef>
                        <a:spcAft>
                          <a:spcPts val="0"/>
                        </a:spcAft>
                      </a:pPr>
                      <a:r>
                        <a:rPr lang="en-US" sz="1600">
                          <a:effectLst/>
                        </a:rPr>
                        <a:t>9</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“computing”</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200660">
                <a:tc>
                  <a:txBody>
                    <a:bodyPr/>
                    <a:lstStyle/>
                    <a:p>
                      <a:pPr marL="0" marR="0">
                        <a:lnSpc>
                          <a:spcPct val="107000"/>
                        </a:lnSpc>
                        <a:spcBef>
                          <a:spcPts val="0"/>
                        </a:spcBef>
                        <a:spcAft>
                          <a:spcPts val="0"/>
                        </a:spcAft>
                      </a:pPr>
                      <a:r>
                        <a:rPr lang="en-US" sz="1600">
                          <a:effectLst/>
                        </a:rPr>
                        <a:t>11</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“performance”</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bl>
          </a:graphicData>
        </a:graphic>
      </p:graphicFrame>
      <p:sp>
        <p:nvSpPr>
          <p:cNvPr id="5" name="TextBox 4"/>
          <p:cNvSpPr txBox="1"/>
          <p:nvPr/>
        </p:nvSpPr>
        <p:spPr>
          <a:xfrm>
            <a:off x="2216836" y="5435480"/>
            <a:ext cx="2639249" cy="369332"/>
          </a:xfrm>
          <a:prstGeom prst="rect">
            <a:avLst/>
          </a:prstGeom>
          <a:noFill/>
        </p:spPr>
        <p:txBody>
          <a:bodyPr wrap="none" rtlCol="0">
            <a:spAutoFit/>
          </a:bodyPr>
          <a:lstStyle/>
          <a:p>
            <a:r>
              <a:rPr lang="en-US" dirty="0"/>
              <a:t>Result from map function:</a:t>
            </a:r>
          </a:p>
        </p:txBody>
      </p:sp>
    </p:spTree>
    <p:extLst>
      <p:ext uri="{BB962C8B-B14F-4D97-AF65-F5344CB8AC3E}">
        <p14:creationId xmlns:p14="http://schemas.microsoft.com/office/powerpoint/2010/main" val="1574062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Function</a:t>
            </a:r>
          </a:p>
        </p:txBody>
      </p:sp>
      <p:sp>
        <p:nvSpPr>
          <p:cNvPr id="3" name="Content Placeholder 2"/>
          <p:cNvSpPr>
            <a:spLocks noGrp="1"/>
          </p:cNvSpPr>
          <p:nvPr>
            <p:ph idx="1"/>
          </p:nvPr>
        </p:nvSpPr>
        <p:spPr/>
        <p:txBody>
          <a:bodyPr>
            <a:normAutofit/>
          </a:bodyPr>
          <a:lstStyle/>
          <a:p>
            <a:r>
              <a:rPr lang="en-US" sz="1600" dirty="0"/>
              <a:t>The reduce function takes as an argument a key and all values associated with that key </a:t>
            </a:r>
          </a:p>
          <a:p>
            <a:r>
              <a:rPr lang="en-US" sz="1600" dirty="0"/>
              <a:t>Like the map function, the reduce function can also be executed independently on each key and grouping of values thereby enabling embarrassingly parallel execution. </a:t>
            </a:r>
          </a:p>
          <a:p>
            <a:r>
              <a:rPr lang="en-US" sz="1600" dirty="0"/>
              <a:t>Example:  A reduction function that simply counts the number of grouped values associated with each key.   Using the output from the previous map function, this gives:</a:t>
            </a:r>
          </a:p>
          <a:p>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2960192866"/>
              </p:ext>
            </p:extLst>
          </p:nvPr>
        </p:nvGraphicFramePr>
        <p:xfrm>
          <a:off x="3501293" y="3607404"/>
          <a:ext cx="4419600" cy="1495806"/>
        </p:xfrm>
        <a:graphic>
          <a:graphicData uri="http://schemas.openxmlformats.org/drawingml/2006/table">
            <a:tbl>
              <a:tblPr firstRow="1" firstCol="1" bandRow="1">
                <a:tableStyleId>{5C22544A-7EE6-4342-B048-85BDC9FD1C3A}</a:tableStyleId>
              </a:tblPr>
              <a:tblGrid>
                <a:gridCol w="1293296">
                  <a:extLst>
                    <a:ext uri="{9D8B030D-6E8A-4147-A177-3AD203B41FA5}">
                      <a16:colId xmlns:a16="http://schemas.microsoft.com/office/drawing/2014/main" val="20000"/>
                    </a:ext>
                  </a:extLst>
                </a:gridCol>
                <a:gridCol w="3126304">
                  <a:extLst>
                    <a:ext uri="{9D8B030D-6E8A-4147-A177-3AD203B41FA5}">
                      <a16:colId xmlns:a16="http://schemas.microsoft.com/office/drawing/2014/main" val="20001"/>
                    </a:ext>
                  </a:extLst>
                </a:gridCol>
              </a:tblGrid>
              <a:tr h="156210">
                <a:tc>
                  <a:txBody>
                    <a:bodyPr/>
                    <a:lstStyle/>
                    <a:p>
                      <a:pPr marL="0" marR="0">
                        <a:lnSpc>
                          <a:spcPct val="107000"/>
                        </a:lnSpc>
                        <a:spcBef>
                          <a:spcPts val="0"/>
                        </a:spcBef>
                        <a:spcAft>
                          <a:spcPts val="0"/>
                        </a:spcAft>
                      </a:pPr>
                      <a:r>
                        <a:rPr lang="en-US" sz="1600" dirty="0">
                          <a:effectLst/>
                        </a:rPr>
                        <a:t>key</a:t>
                      </a:r>
                      <a:endParaRPr lang="en-US" sz="16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Output from reduce function</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148590">
                <a:tc>
                  <a:txBody>
                    <a:bodyPr/>
                    <a:lstStyle/>
                    <a:p>
                      <a:pPr marL="0" marR="0">
                        <a:lnSpc>
                          <a:spcPct val="107000"/>
                        </a:lnSpc>
                        <a:spcBef>
                          <a:spcPts val="0"/>
                        </a:spcBef>
                        <a:spcAft>
                          <a:spcPts val="0"/>
                        </a:spcAft>
                      </a:pPr>
                      <a:r>
                        <a:rPr lang="en-US" sz="1600" dirty="0">
                          <a:effectLst/>
                        </a:rPr>
                        <a:t>1</a:t>
                      </a:r>
                      <a:endParaRPr lang="en-US" sz="1600" dirty="0">
                        <a:effectLst/>
                        <a:latin typeface="Calibri" charset="0"/>
                        <a:ea typeface="Calibri" charset="0"/>
                        <a:cs typeface="Calibri Light" charset="0"/>
                      </a:endParaRPr>
                    </a:p>
                  </a:txBody>
                  <a:tcPr marL="68580" marR="68580" marT="0" marB="0"/>
                </a:tc>
                <a:tc>
                  <a:txBody>
                    <a:bodyPr/>
                    <a:lstStyle/>
                    <a:p>
                      <a:pPr marL="0" marR="0" algn="ctr">
                        <a:lnSpc>
                          <a:spcPct val="107000"/>
                        </a:lnSpc>
                        <a:spcBef>
                          <a:spcPts val="0"/>
                        </a:spcBef>
                        <a:spcAft>
                          <a:spcPts val="0"/>
                        </a:spcAft>
                      </a:pPr>
                      <a:r>
                        <a:rPr lang="en-US" sz="1600">
                          <a:effectLst/>
                        </a:rPr>
                        <a:t>1</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148590">
                <a:tc>
                  <a:txBody>
                    <a:bodyPr/>
                    <a:lstStyle/>
                    <a:p>
                      <a:pPr marL="0" marR="0">
                        <a:lnSpc>
                          <a:spcPct val="107000"/>
                        </a:lnSpc>
                        <a:spcBef>
                          <a:spcPts val="0"/>
                        </a:spcBef>
                        <a:spcAft>
                          <a:spcPts val="0"/>
                        </a:spcAft>
                      </a:pPr>
                      <a:r>
                        <a:rPr lang="en-US" sz="1600" dirty="0">
                          <a:effectLst/>
                        </a:rPr>
                        <a:t>2</a:t>
                      </a:r>
                      <a:endParaRPr lang="en-US" sz="1600" dirty="0">
                        <a:effectLst/>
                        <a:latin typeface="Calibri" charset="0"/>
                        <a:ea typeface="Calibri" charset="0"/>
                        <a:cs typeface="Calibri Light" charset="0"/>
                      </a:endParaRPr>
                    </a:p>
                  </a:txBody>
                  <a:tcPr marL="68580" marR="68580" marT="0" marB="0"/>
                </a:tc>
                <a:tc>
                  <a:txBody>
                    <a:bodyPr/>
                    <a:lstStyle/>
                    <a:p>
                      <a:pPr marL="0" marR="0" algn="ctr">
                        <a:lnSpc>
                          <a:spcPct val="107000"/>
                        </a:lnSpc>
                        <a:spcBef>
                          <a:spcPts val="0"/>
                        </a:spcBef>
                        <a:spcAft>
                          <a:spcPts val="0"/>
                        </a:spcAft>
                      </a:pPr>
                      <a:r>
                        <a:rPr lang="en-US" sz="1600">
                          <a:effectLst/>
                        </a:rPr>
                        <a:t>1</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156210">
                <a:tc>
                  <a:txBody>
                    <a:bodyPr/>
                    <a:lstStyle/>
                    <a:p>
                      <a:pPr marL="0" marR="0">
                        <a:lnSpc>
                          <a:spcPct val="107000"/>
                        </a:lnSpc>
                        <a:spcBef>
                          <a:spcPts val="0"/>
                        </a:spcBef>
                        <a:spcAft>
                          <a:spcPts val="0"/>
                        </a:spcAft>
                      </a:pPr>
                      <a:r>
                        <a:rPr lang="en-US" sz="1600" dirty="0">
                          <a:effectLst/>
                        </a:rPr>
                        <a:t>4</a:t>
                      </a:r>
                      <a:endParaRPr lang="en-US" sz="1600" dirty="0">
                        <a:effectLst/>
                        <a:latin typeface="Calibri" charset="0"/>
                        <a:ea typeface="Calibri" charset="0"/>
                        <a:cs typeface="Calibri Light" charset="0"/>
                      </a:endParaRPr>
                    </a:p>
                  </a:txBody>
                  <a:tcPr marL="68580" marR="68580" marT="0" marB="0"/>
                </a:tc>
                <a:tc>
                  <a:txBody>
                    <a:bodyPr/>
                    <a:lstStyle/>
                    <a:p>
                      <a:pPr marL="0" marR="0" algn="ctr">
                        <a:lnSpc>
                          <a:spcPct val="107000"/>
                        </a:lnSpc>
                        <a:spcBef>
                          <a:spcPts val="0"/>
                        </a:spcBef>
                        <a:spcAft>
                          <a:spcPts val="0"/>
                        </a:spcAft>
                      </a:pPr>
                      <a:r>
                        <a:rPr lang="en-US" sz="1600">
                          <a:effectLst/>
                        </a:rPr>
                        <a:t>3</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148590">
                <a:tc>
                  <a:txBody>
                    <a:bodyPr/>
                    <a:lstStyle/>
                    <a:p>
                      <a:pPr marL="0" marR="0">
                        <a:lnSpc>
                          <a:spcPct val="107000"/>
                        </a:lnSpc>
                        <a:spcBef>
                          <a:spcPts val="0"/>
                        </a:spcBef>
                        <a:spcAft>
                          <a:spcPts val="0"/>
                        </a:spcAft>
                      </a:pPr>
                      <a:r>
                        <a:rPr lang="en-US" sz="1600" dirty="0">
                          <a:effectLst/>
                        </a:rPr>
                        <a:t>9</a:t>
                      </a:r>
                      <a:endParaRPr lang="en-US" sz="1600" dirty="0">
                        <a:effectLst/>
                        <a:latin typeface="Calibri" charset="0"/>
                        <a:ea typeface="Calibri" charset="0"/>
                        <a:cs typeface="Calibri Light" charset="0"/>
                      </a:endParaRPr>
                    </a:p>
                  </a:txBody>
                  <a:tcPr marL="68580" marR="68580" marT="0" marB="0"/>
                </a:tc>
                <a:tc>
                  <a:txBody>
                    <a:bodyPr/>
                    <a:lstStyle/>
                    <a:p>
                      <a:pPr marL="0" marR="0" algn="ctr">
                        <a:lnSpc>
                          <a:spcPct val="107000"/>
                        </a:lnSpc>
                        <a:spcBef>
                          <a:spcPts val="0"/>
                        </a:spcBef>
                        <a:spcAft>
                          <a:spcPts val="0"/>
                        </a:spcAft>
                      </a:pPr>
                      <a:r>
                        <a:rPr lang="en-US" sz="1600" dirty="0">
                          <a:effectLst/>
                        </a:rPr>
                        <a:t>1</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156210">
                <a:tc>
                  <a:txBody>
                    <a:bodyPr/>
                    <a:lstStyle/>
                    <a:p>
                      <a:pPr marL="0" marR="0">
                        <a:lnSpc>
                          <a:spcPct val="107000"/>
                        </a:lnSpc>
                        <a:spcBef>
                          <a:spcPts val="0"/>
                        </a:spcBef>
                        <a:spcAft>
                          <a:spcPts val="0"/>
                        </a:spcAft>
                      </a:pPr>
                      <a:r>
                        <a:rPr lang="en-US" sz="1600">
                          <a:effectLst/>
                        </a:rPr>
                        <a:t>11</a:t>
                      </a:r>
                      <a:endParaRPr lang="en-US" sz="1600">
                        <a:effectLst/>
                        <a:latin typeface="Calibri" charset="0"/>
                        <a:ea typeface="Calibri" charset="0"/>
                        <a:cs typeface="Calibri Light" charset="0"/>
                      </a:endParaRPr>
                    </a:p>
                  </a:txBody>
                  <a:tcPr marL="68580" marR="68580" marT="0" marB="0"/>
                </a:tc>
                <a:tc>
                  <a:txBody>
                    <a:bodyPr/>
                    <a:lstStyle/>
                    <a:p>
                      <a:pPr marL="0" marR="0" algn="ctr">
                        <a:lnSpc>
                          <a:spcPct val="107000"/>
                        </a:lnSpc>
                        <a:spcBef>
                          <a:spcPts val="0"/>
                        </a:spcBef>
                        <a:spcAft>
                          <a:spcPts val="0"/>
                        </a:spcAft>
                      </a:pPr>
                      <a:r>
                        <a:rPr lang="en-US" sz="1600" dirty="0">
                          <a:effectLst/>
                        </a:rPr>
                        <a:t>1</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bl>
          </a:graphicData>
        </a:graphic>
      </p:graphicFrame>
      <p:sp>
        <p:nvSpPr>
          <p:cNvPr id="5" name="Rectangle 4"/>
          <p:cNvSpPr/>
          <p:nvPr/>
        </p:nvSpPr>
        <p:spPr>
          <a:xfrm>
            <a:off x="2147276" y="5918581"/>
            <a:ext cx="7772400" cy="338554"/>
          </a:xfrm>
          <a:prstGeom prst="rect">
            <a:avLst/>
          </a:prstGeom>
        </p:spPr>
        <p:txBody>
          <a:bodyPr wrap="square">
            <a:spAutoFit/>
          </a:bodyPr>
          <a:lstStyle/>
          <a:p>
            <a:r>
              <a:rPr lang="en-US" sz="1600" dirty="0">
                <a:latin typeface="Calibri" charset="0"/>
                <a:ea typeface="Calibri" charset="0"/>
                <a:cs typeface="Calibri Light" charset="0"/>
              </a:rPr>
              <a:t>Thus there are three words of length four while only one word of each of the other counts. </a:t>
            </a:r>
            <a:endParaRPr lang="en-US" sz="1600" dirty="0"/>
          </a:p>
        </p:txBody>
      </p:sp>
    </p:spTree>
    <p:extLst>
      <p:ext uri="{BB962C8B-B14F-4D97-AF65-F5344CB8AC3E}">
        <p14:creationId xmlns:p14="http://schemas.microsoft.com/office/powerpoint/2010/main" val="296956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428"/>
            <a:ext cx="10515600" cy="1325563"/>
          </a:xfrm>
        </p:spPr>
        <p:txBody>
          <a:bodyPr/>
          <a:lstStyle/>
          <a:p>
            <a:r>
              <a:rPr lang="en-US" dirty="0"/>
              <a:t>Word Count Example</a:t>
            </a:r>
          </a:p>
        </p:txBody>
      </p:sp>
      <p:sp>
        <p:nvSpPr>
          <p:cNvPr id="3" name="Content Placeholder 2"/>
          <p:cNvSpPr>
            <a:spLocks noGrp="1"/>
          </p:cNvSpPr>
          <p:nvPr>
            <p:ph idx="1"/>
          </p:nvPr>
        </p:nvSpPr>
        <p:spPr>
          <a:xfrm>
            <a:off x="1641231" y="1143001"/>
            <a:ext cx="8569569" cy="4976445"/>
          </a:xfrm>
        </p:spPr>
        <p:txBody>
          <a:bodyPr>
            <a:normAutofit/>
          </a:bodyPr>
          <a:lstStyle/>
          <a:p>
            <a:r>
              <a:rPr lang="en-US" sz="1800" dirty="0"/>
              <a:t>Counting the number of times each word has been used in a body of text is the canonical didactic example for MapReduce. </a:t>
            </a:r>
          </a:p>
          <a:p>
            <a:r>
              <a:rPr lang="en-US" sz="1800" dirty="0"/>
              <a:t>The map function returns as a key a single word and the associated value with the key is unity. </a:t>
            </a:r>
          </a:p>
          <a:p>
            <a:r>
              <a:rPr lang="en-US" sz="1800" dirty="0"/>
              <a:t>Example:  </a:t>
            </a:r>
            <a:r>
              <a:rPr lang="en-US" sz="1800" i="1" dirty="0"/>
              <a:t>To be or not to be – that is the question</a:t>
            </a:r>
          </a:p>
          <a:p>
            <a:endParaRPr lang="en-US" sz="1800" dirty="0"/>
          </a:p>
          <a:p>
            <a:endParaRPr lang="en-US" sz="1800" dirty="0"/>
          </a:p>
          <a:p>
            <a:endParaRPr lang="en-US" sz="1800" dirty="0"/>
          </a:p>
          <a:p>
            <a:endParaRPr lang="en-US" sz="1800" dirty="0"/>
          </a:p>
          <a:p>
            <a:endParaRPr lang="en-US" sz="1800" dirty="0"/>
          </a:p>
          <a:p>
            <a:r>
              <a:rPr lang="en-US" sz="1800" dirty="0"/>
              <a:t>The reduce function simply sums up the grouped values</a:t>
            </a:r>
          </a:p>
        </p:txBody>
      </p:sp>
      <p:graphicFrame>
        <p:nvGraphicFramePr>
          <p:cNvPr id="4" name="Table 3"/>
          <p:cNvGraphicFramePr>
            <a:graphicFrameLocks noGrp="1"/>
          </p:cNvGraphicFramePr>
          <p:nvPr/>
        </p:nvGraphicFramePr>
        <p:xfrm>
          <a:off x="7086600" y="2133600"/>
          <a:ext cx="2971800" cy="1963674"/>
        </p:xfrm>
        <a:graphic>
          <a:graphicData uri="http://schemas.openxmlformats.org/drawingml/2006/table">
            <a:tbl>
              <a:tblPr firstRow="1" firstCol="1" bandRow="1">
                <a:tableStyleId>{5C22544A-7EE6-4342-B048-85BDC9FD1C3A}</a:tableStyleId>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0">
                <a:tc>
                  <a:txBody>
                    <a:bodyPr/>
                    <a:lstStyle/>
                    <a:p>
                      <a:pPr marL="0" marR="0">
                        <a:lnSpc>
                          <a:spcPct val="107000"/>
                        </a:lnSpc>
                        <a:spcBef>
                          <a:spcPts val="0"/>
                        </a:spcBef>
                        <a:spcAft>
                          <a:spcPts val="0"/>
                        </a:spcAft>
                      </a:pPr>
                      <a:r>
                        <a:rPr lang="en-US" sz="1400" dirty="0">
                          <a:effectLst/>
                        </a:rPr>
                        <a:t>Key</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Grouped Values</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400" dirty="0">
                          <a:effectLst/>
                        </a:rPr>
                        <a:t>“to”</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1, 1</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400" dirty="0">
                          <a:effectLst/>
                        </a:rPr>
                        <a:t>“be”</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1, 1</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400" dirty="0">
                          <a:effectLst/>
                        </a:rPr>
                        <a:t>“or”</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1</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400">
                          <a:effectLst/>
                        </a:rPr>
                        <a:t>“not”</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1</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193675">
                <a:tc>
                  <a:txBody>
                    <a:bodyPr/>
                    <a:lstStyle/>
                    <a:p>
                      <a:pPr marL="0" marR="0">
                        <a:lnSpc>
                          <a:spcPct val="107000"/>
                        </a:lnSpc>
                        <a:spcBef>
                          <a:spcPts val="0"/>
                        </a:spcBef>
                        <a:spcAft>
                          <a:spcPts val="0"/>
                        </a:spcAft>
                      </a:pPr>
                      <a:r>
                        <a:rPr lang="en-US" sz="1400" dirty="0">
                          <a:effectLst/>
                        </a:rPr>
                        <a:t>“that”</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1</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1400">
                          <a:effectLst/>
                        </a:rPr>
                        <a:t>“is”</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1</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6"/>
                  </a:ext>
                </a:extLst>
              </a:tr>
              <a:tr h="147955">
                <a:tc>
                  <a:txBody>
                    <a:bodyPr/>
                    <a:lstStyle/>
                    <a:p>
                      <a:pPr marL="0" marR="0">
                        <a:lnSpc>
                          <a:spcPct val="107000"/>
                        </a:lnSpc>
                        <a:spcBef>
                          <a:spcPts val="0"/>
                        </a:spcBef>
                        <a:spcAft>
                          <a:spcPts val="0"/>
                        </a:spcAft>
                      </a:pPr>
                      <a:r>
                        <a:rPr lang="en-US" sz="1400">
                          <a:effectLst/>
                        </a:rPr>
                        <a:t>“the”</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1</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7"/>
                  </a:ext>
                </a:extLst>
              </a:tr>
              <a:tr h="147955">
                <a:tc>
                  <a:txBody>
                    <a:bodyPr/>
                    <a:lstStyle/>
                    <a:p>
                      <a:pPr marL="0" marR="0">
                        <a:lnSpc>
                          <a:spcPct val="107000"/>
                        </a:lnSpc>
                        <a:spcBef>
                          <a:spcPts val="0"/>
                        </a:spcBef>
                        <a:spcAft>
                          <a:spcPts val="0"/>
                        </a:spcAft>
                      </a:pPr>
                      <a:r>
                        <a:rPr lang="en-US" sz="1400" dirty="0">
                          <a:effectLst/>
                        </a:rPr>
                        <a:t>“question”</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1</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8"/>
                  </a:ext>
                </a:extLst>
              </a:tr>
            </a:tbl>
          </a:graphicData>
        </a:graphic>
      </p:graphicFrame>
      <p:graphicFrame>
        <p:nvGraphicFramePr>
          <p:cNvPr id="5" name="Table 4"/>
          <p:cNvGraphicFramePr>
            <a:graphicFrameLocks noGrp="1"/>
          </p:cNvGraphicFramePr>
          <p:nvPr/>
        </p:nvGraphicFramePr>
        <p:xfrm>
          <a:off x="7696200" y="4234192"/>
          <a:ext cx="2628900" cy="2420239"/>
        </p:xfrm>
        <a:graphic>
          <a:graphicData uri="http://schemas.openxmlformats.org/drawingml/2006/table">
            <a:tbl>
              <a:tblPr firstRow="1" firstCol="1" bandRow="1">
                <a:tableStyleId>{5C22544A-7EE6-4342-B048-85BDC9FD1C3A}</a:tableStyleId>
              </a:tblPr>
              <a:tblGrid>
                <a:gridCol w="14859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0">
                <a:tc>
                  <a:txBody>
                    <a:bodyPr/>
                    <a:lstStyle/>
                    <a:p>
                      <a:pPr marL="0" marR="0">
                        <a:lnSpc>
                          <a:spcPct val="107000"/>
                        </a:lnSpc>
                        <a:spcBef>
                          <a:spcPts val="0"/>
                        </a:spcBef>
                        <a:spcAft>
                          <a:spcPts val="0"/>
                        </a:spcAft>
                      </a:pPr>
                      <a:r>
                        <a:rPr lang="en-US" sz="1400" dirty="0">
                          <a:effectLst/>
                        </a:rPr>
                        <a:t>Key</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Output from Reduce function</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400" dirty="0">
                          <a:effectLst/>
                        </a:rPr>
                        <a:t>“to”</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400" dirty="0">
                          <a:effectLst/>
                        </a:rPr>
                        <a:t>“be”</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2</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400" dirty="0">
                          <a:effectLst/>
                        </a:rPr>
                        <a:t>“or”</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a:effectLst/>
                        </a:rPr>
                        <a:t>1</a:t>
                      </a:r>
                      <a:endParaRPr lang="en-US" sz="14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400" dirty="0">
                          <a:effectLst/>
                        </a:rPr>
                        <a:t>“not”</a:t>
                      </a:r>
                      <a:endParaRPr lang="en-US" sz="14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1</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193675">
                <a:tc>
                  <a:txBody>
                    <a:bodyPr/>
                    <a:lstStyle/>
                    <a:p>
                      <a:pPr marL="0" marR="0">
                        <a:lnSpc>
                          <a:spcPct val="107000"/>
                        </a:lnSpc>
                        <a:spcBef>
                          <a:spcPts val="0"/>
                        </a:spcBef>
                        <a:spcAft>
                          <a:spcPts val="0"/>
                        </a:spcAft>
                      </a:pPr>
                      <a:r>
                        <a:rPr lang="en-US" sz="1400">
                          <a:effectLst/>
                        </a:rPr>
                        <a:t>“that”</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1</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1400">
                          <a:effectLst/>
                        </a:rPr>
                        <a:t>“is”</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1</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6"/>
                  </a:ext>
                </a:extLst>
              </a:tr>
              <a:tr h="0">
                <a:tc>
                  <a:txBody>
                    <a:bodyPr/>
                    <a:lstStyle/>
                    <a:p>
                      <a:pPr marL="0" marR="0">
                        <a:lnSpc>
                          <a:spcPct val="107000"/>
                        </a:lnSpc>
                        <a:spcBef>
                          <a:spcPts val="0"/>
                        </a:spcBef>
                        <a:spcAft>
                          <a:spcPts val="0"/>
                        </a:spcAft>
                      </a:pPr>
                      <a:r>
                        <a:rPr lang="en-US" sz="1400">
                          <a:effectLst/>
                        </a:rPr>
                        <a:t>“the”</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1</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7"/>
                  </a:ext>
                </a:extLst>
              </a:tr>
              <a:tr h="0">
                <a:tc>
                  <a:txBody>
                    <a:bodyPr/>
                    <a:lstStyle/>
                    <a:p>
                      <a:pPr marL="0" marR="0">
                        <a:lnSpc>
                          <a:spcPct val="107000"/>
                        </a:lnSpc>
                        <a:spcBef>
                          <a:spcPts val="0"/>
                        </a:spcBef>
                        <a:spcAft>
                          <a:spcPts val="0"/>
                        </a:spcAft>
                      </a:pPr>
                      <a:r>
                        <a:rPr lang="en-US" sz="1400">
                          <a:effectLst/>
                        </a:rPr>
                        <a:t>“question”</a:t>
                      </a:r>
                      <a:endParaRPr lang="en-US" sz="14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400" dirty="0">
                          <a:effectLst/>
                        </a:rPr>
                        <a:t>1</a:t>
                      </a:r>
                      <a:endParaRPr lang="en-US" sz="14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552229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Count: Hamlet</a:t>
            </a:r>
          </a:p>
        </p:txBody>
      </p:sp>
      <p:graphicFrame>
        <p:nvGraphicFramePr>
          <p:cNvPr id="4" name="Table 3"/>
          <p:cNvGraphicFramePr>
            <a:graphicFrameLocks noGrp="1"/>
          </p:cNvGraphicFramePr>
          <p:nvPr/>
        </p:nvGraphicFramePr>
        <p:xfrm>
          <a:off x="4514850" y="2667000"/>
          <a:ext cx="2857500" cy="2304798"/>
        </p:xfrm>
        <a:graphic>
          <a:graphicData uri="http://schemas.openxmlformats.org/drawingml/2006/table">
            <a:tbl>
              <a:tblPr firstRow="1" firstCol="1" bandRow="1">
                <a:tableStyleId>{5C22544A-7EE6-4342-B048-85BDC9FD1C3A}</a:tableStyleId>
              </a:tblPr>
              <a:tblGrid>
                <a:gridCol w="14287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tblGrid>
              <a:tr h="902398">
                <a:tc>
                  <a:txBody>
                    <a:bodyPr/>
                    <a:lstStyle/>
                    <a:p>
                      <a:pPr marL="0" marR="0">
                        <a:lnSpc>
                          <a:spcPct val="107000"/>
                        </a:lnSpc>
                        <a:spcBef>
                          <a:spcPts val="0"/>
                        </a:spcBef>
                        <a:spcAft>
                          <a:spcPts val="0"/>
                        </a:spcAft>
                      </a:pPr>
                      <a:r>
                        <a:rPr lang="en-US" sz="1800" dirty="0">
                          <a:effectLst/>
                        </a:rPr>
                        <a:t>Key</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Output from Reduce function</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800" dirty="0">
                          <a:effectLst/>
                        </a:rPr>
                        <a:t>“but”</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269</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800" dirty="0">
                          <a:effectLst/>
                        </a:rPr>
                        <a:t>“as”</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222</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165100">
                <a:tc>
                  <a:txBody>
                    <a:bodyPr/>
                    <a:lstStyle/>
                    <a:p>
                      <a:pPr marL="0" marR="0">
                        <a:lnSpc>
                          <a:spcPct val="107000"/>
                        </a:lnSpc>
                        <a:spcBef>
                          <a:spcPts val="0"/>
                        </a:spcBef>
                        <a:spcAft>
                          <a:spcPts val="0"/>
                        </a:spcAft>
                      </a:pPr>
                      <a:r>
                        <a:rPr lang="en-US" sz="1800" dirty="0">
                          <a:effectLst/>
                        </a:rPr>
                        <a:t>“be”</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210</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165100">
                <a:tc>
                  <a:txBody>
                    <a:bodyPr/>
                    <a:lstStyle/>
                    <a:p>
                      <a:pPr marL="0" marR="0">
                        <a:lnSpc>
                          <a:spcPct val="107000"/>
                        </a:lnSpc>
                        <a:spcBef>
                          <a:spcPts val="0"/>
                        </a:spcBef>
                        <a:spcAft>
                          <a:spcPts val="0"/>
                        </a:spcAft>
                      </a:pPr>
                      <a:r>
                        <a:rPr lang="en-US" sz="1800" dirty="0">
                          <a:effectLst/>
                        </a:rPr>
                        <a:t>“England”</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21</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165100">
                <a:tc>
                  <a:txBody>
                    <a:bodyPr/>
                    <a:lstStyle/>
                    <a:p>
                      <a:pPr marL="0" marR="0">
                        <a:lnSpc>
                          <a:spcPct val="107000"/>
                        </a:lnSpc>
                        <a:spcBef>
                          <a:spcPts val="0"/>
                        </a:spcBef>
                        <a:spcAft>
                          <a:spcPts val="0"/>
                        </a:spcAft>
                      </a:pPr>
                      <a:r>
                        <a:rPr lang="en-US" sz="1800" dirty="0">
                          <a:effectLst/>
                        </a:rPr>
                        <a:t>“Norway”</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13</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bl>
          </a:graphicData>
        </a:graphic>
      </p:graphicFrame>
      <p:sp>
        <p:nvSpPr>
          <p:cNvPr id="5" name="TextBox 4"/>
          <p:cNvSpPr txBox="1"/>
          <p:nvPr/>
        </p:nvSpPr>
        <p:spPr>
          <a:xfrm>
            <a:off x="1981200" y="1524001"/>
            <a:ext cx="7924800" cy="646331"/>
          </a:xfrm>
          <a:prstGeom prst="rect">
            <a:avLst/>
          </a:prstGeom>
          <a:noFill/>
        </p:spPr>
        <p:txBody>
          <a:bodyPr wrap="square" rtlCol="0">
            <a:spAutoFit/>
          </a:bodyPr>
          <a:lstStyle/>
          <a:p>
            <a:r>
              <a:rPr lang="en-US" dirty="0"/>
              <a:t>Running the Word Count map and reduce </a:t>
            </a:r>
            <a:r>
              <a:rPr lang="en-US"/>
              <a:t>function on the entire text of Shakespeare’s Hamlet gives the following word counts for some common words:  </a:t>
            </a:r>
            <a:endParaRPr lang="en-US" dirty="0"/>
          </a:p>
        </p:txBody>
      </p:sp>
    </p:spTree>
    <p:extLst>
      <p:ext uri="{BB962C8B-B14F-4D97-AF65-F5344CB8AC3E}">
        <p14:creationId xmlns:p14="http://schemas.microsoft.com/office/powerpoint/2010/main" val="1187718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Neighbors</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962400" y="2590800"/>
            <a:ext cx="3517900" cy="2611120"/>
          </a:xfrm>
          <a:prstGeom prst="rect">
            <a:avLst/>
          </a:prstGeom>
        </p:spPr>
      </p:pic>
      <p:sp>
        <p:nvSpPr>
          <p:cNvPr id="6" name="TextBox 5"/>
          <p:cNvSpPr txBox="1"/>
          <p:nvPr/>
        </p:nvSpPr>
        <p:spPr>
          <a:xfrm>
            <a:off x="2133600" y="1548388"/>
            <a:ext cx="8077200" cy="646331"/>
          </a:xfrm>
          <a:prstGeom prst="rect">
            <a:avLst/>
          </a:prstGeom>
          <a:noFill/>
        </p:spPr>
        <p:txBody>
          <a:bodyPr wrap="square" rtlCol="0">
            <a:spAutoFit/>
          </a:bodyPr>
          <a:lstStyle/>
          <a:p>
            <a:r>
              <a:rPr lang="en-US"/>
              <a:t>Finding shared neighbors in graph applications provides another good example of MapReduce functionality </a:t>
            </a:r>
          </a:p>
        </p:txBody>
      </p:sp>
      <p:sp>
        <p:nvSpPr>
          <p:cNvPr id="7" name="Rectangle 6"/>
          <p:cNvSpPr/>
          <p:nvPr/>
        </p:nvSpPr>
        <p:spPr>
          <a:xfrm>
            <a:off x="2209800" y="5486401"/>
            <a:ext cx="7924800" cy="685059"/>
          </a:xfrm>
          <a:prstGeom prst="rect">
            <a:avLst/>
          </a:prstGeom>
        </p:spPr>
        <p:txBody>
          <a:bodyPr wrap="square">
            <a:spAutoFit/>
          </a:bodyPr>
          <a:lstStyle/>
          <a:p>
            <a:pPr>
              <a:lnSpc>
                <a:spcPct val="107000"/>
              </a:lnSpc>
              <a:spcAft>
                <a:spcPts val="800"/>
              </a:spcAft>
            </a:pPr>
            <a:r>
              <a:rPr lang="en-US" dirty="0">
                <a:latin typeface="Calibri" charset="0"/>
                <a:ea typeface="Calibri" charset="0"/>
                <a:cs typeface="Calibri Light" charset="0"/>
              </a:rPr>
              <a:t>In this graph vertex “0” shares a common neighbor with vertex “2”; this common neighbor is vertex “1”.  MapReduce can be used to find those shared neighbors.</a:t>
            </a:r>
          </a:p>
        </p:txBody>
      </p:sp>
    </p:spTree>
    <p:extLst>
      <p:ext uri="{BB962C8B-B14F-4D97-AF65-F5344CB8AC3E}">
        <p14:creationId xmlns:p14="http://schemas.microsoft.com/office/powerpoint/2010/main" val="1247903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Neighbors: Map</a:t>
            </a:r>
          </a:p>
        </p:txBody>
      </p:sp>
      <p:sp>
        <p:nvSpPr>
          <p:cNvPr id="3" name="Content Placeholder 2"/>
          <p:cNvSpPr>
            <a:spLocks noGrp="1"/>
          </p:cNvSpPr>
          <p:nvPr>
            <p:ph idx="1"/>
          </p:nvPr>
        </p:nvSpPr>
        <p:spPr/>
        <p:txBody>
          <a:bodyPr>
            <a:normAutofit/>
          </a:bodyPr>
          <a:lstStyle/>
          <a:p>
            <a:r>
              <a:rPr lang="en-US" sz="2000" dirty="0"/>
              <a:t>The map function returns each edge of a vertex as a key </a:t>
            </a:r>
          </a:p>
          <a:p>
            <a:r>
              <a:rPr lang="en-US" sz="2000" dirty="0"/>
              <a:t>The value for each key is the list of all the neighboring vertices to that vertex</a:t>
            </a:r>
          </a:p>
          <a:p>
            <a:endParaRPr lang="en-US" sz="2000" dirty="0"/>
          </a:p>
          <a:p>
            <a:endParaRPr lang="en-US" sz="2000" dirty="0"/>
          </a:p>
          <a:p>
            <a:endParaRPr lang="en-US" sz="2000" dirty="0"/>
          </a:p>
          <a:p>
            <a:endParaRPr lang="en-US" sz="2000" dirty="0"/>
          </a:p>
          <a:p>
            <a:r>
              <a:rPr lang="en-US" sz="2000" dirty="0"/>
              <a:t>The gives the following group values:</a:t>
            </a:r>
          </a:p>
        </p:txBody>
      </p:sp>
      <p:graphicFrame>
        <p:nvGraphicFramePr>
          <p:cNvPr id="4" name="Table 3"/>
          <p:cNvGraphicFramePr>
            <a:graphicFrameLocks noGrp="1"/>
          </p:cNvGraphicFramePr>
          <p:nvPr/>
        </p:nvGraphicFramePr>
        <p:xfrm>
          <a:off x="2819400" y="2743200"/>
          <a:ext cx="6080760" cy="1402400"/>
        </p:xfrm>
        <a:graphic>
          <a:graphicData uri="http://schemas.openxmlformats.org/drawingml/2006/table">
            <a:tbl>
              <a:tblPr firstRow="1" firstCol="1" bandRow="1">
                <a:tableStyleId>{69CF1AB2-1976-4502-BF36-3FF5EA218861}</a:tableStyleId>
              </a:tblPr>
              <a:tblGrid>
                <a:gridCol w="760095">
                  <a:extLst>
                    <a:ext uri="{9D8B030D-6E8A-4147-A177-3AD203B41FA5}">
                      <a16:colId xmlns:a16="http://schemas.microsoft.com/office/drawing/2014/main" val="20000"/>
                    </a:ext>
                  </a:extLst>
                </a:gridCol>
                <a:gridCol w="760095">
                  <a:extLst>
                    <a:ext uri="{9D8B030D-6E8A-4147-A177-3AD203B41FA5}">
                      <a16:colId xmlns:a16="http://schemas.microsoft.com/office/drawing/2014/main" val="20001"/>
                    </a:ext>
                  </a:extLst>
                </a:gridCol>
                <a:gridCol w="760095">
                  <a:extLst>
                    <a:ext uri="{9D8B030D-6E8A-4147-A177-3AD203B41FA5}">
                      <a16:colId xmlns:a16="http://schemas.microsoft.com/office/drawing/2014/main" val="20002"/>
                    </a:ext>
                  </a:extLst>
                </a:gridCol>
                <a:gridCol w="760095">
                  <a:extLst>
                    <a:ext uri="{9D8B030D-6E8A-4147-A177-3AD203B41FA5}">
                      <a16:colId xmlns:a16="http://schemas.microsoft.com/office/drawing/2014/main" val="20003"/>
                    </a:ext>
                  </a:extLst>
                </a:gridCol>
                <a:gridCol w="760095">
                  <a:extLst>
                    <a:ext uri="{9D8B030D-6E8A-4147-A177-3AD203B41FA5}">
                      <a16:colId xmlns:a16="http://schemas.microsoft.com/office/drawing/2014/main" val="20004"/>
                    </a:ext>
                  </a:extLst>
                </a:gridCol>
                <a:gridCol w="760095">
                  <a:extLst>
                    <a:ext uri="{9D8B030D-6E8A-4147-A177-3AD203B41FA5}">
                      <a16:colId xmlns:a16="http://schemas.microsoft.com/office/drawing/2014/main" val="20005"/>
                    </a:ext>
                  </a:extLst>
                </a:gridCol>
                <a:gridCol w="760095">
                  <a:extLst>
                    <a:ext uri="{9D8B030D-6E8A-4147-A177-3AD203B41FA5}">
                      <a16:colId xmlns:a16="http://schemas.microsoft.com/office/drawing/2014/main" val="20006"/>
                    </a:ext>
                  </a:extLst>
                </a:gridCol>
                <a:gridCol w="760095">
                  <a:extLst>
                    <a:ext uri="{9D8B030D-6E8A-4147-A177-3AD203B41FA5}">
                      <a16:colId xmlns:a16="http://schemas.microsoft.com/office/drawing/2014/main" val="20007"/>
                    </a:ext>
                  </a:extLst>
                </a:gridCol>
              </a:tblGrid>
              <a:tr h="0">
                <a:tc gridSpan="2">
                  <a:txBody>
                    <a:bodyPr/>
                    <a:lstStyle/>
                    <a:p>
                      <a:pPr marL="0" marR="0">
                        <a:lnSpc>
                          <a:spcPct val="107000"/>
                        </a:lnSpc>
                        <a:spcBef>
                          <a:spcPts val="0"/>
                        </a:spcBef>
                        <a:spcAft>
                          <a:spcPts val="0"/>
                        </a:spcAft>
                      </a:pPr>
                      <a:r>
                        <a:rPr lang="en-US" sz="1800" dirty="0">
                          <a:effectLst/>
                        </a:rPr>
                        <a:t>Vertex 0</a:t>
                      </a:r>
                      <a:endParaRPr lang="en-US" sz="1800" dirty="0">
                        <a:effectLst/>
                        <a:latin typeface="Calibri" charset="0"/>
                        <a:ea typeface="Calibri" charset="0"/>
                        <a:cs typeface="Calibri Light" charset="0"/>
                      </a:endParaRPr>
                    </a:p>
                  </a:txBody>
                  <a:tcPr marL="68580" marR="68580" marT="0" marB="0"/>
                </a:tc>
                <a:tc hMerge="1">
                  <a:txBody>
                    <a:bodyPr/>
                    <a:lstStyle/>
                    <a:p>
                      <a:endParaRPr lang="en-US"/>
                    </a:p>
                  </a:txBody>
                  <a:tcPr/>
                </a:tc>
                <a:tc gridSpan="2">
                  <a:txBody>
                    <a:bodyPr/>
                    <a:lstStyle/>
                    <a:p>
                      <a:pPr marL="0" marR="0">
                        <a:lnSpc>
                          <a:spcPct val="107000"/>
                        </a:lnSpc>
                        <a:spcBef>
                          <a:spcPts val="0"/>
                        </a:spcBef>
                        <a:spcAft>
                          <a:spcPts val="0"/>
                        </a:spcAft>
                      </a:pPr>
                      <a:r>
                        <a:rPr lang="en-US" sz="1800">
                          <a:effectLst/>
                        </a:rPr>
                        <a:t>Vertex 1</a:t>
                      </a:r>
                      <a:endParaRPr lang="en-US" sz="1800">
                        <a:effectLst/>
                        <a:latin typeface="Calibri" charset="0"/>
                        <a:ea typeface="Calibri" charset="0"/>
                        <a:cs typeface="Calibri Light" charset="0"/>
                      </a:endParaRPr>
                    </a:p>
                  </a:txBody>
                  <a:tcPr marL="68580" marR="68580" marT="0" marB="0"/>
                </a:tc>
                <a:tc hMerge="1">
                  <a:txBody>
                    <a:bodyPr/>
                    <a:lstStyle/>
                    <a:p>
                      <a:endParaRPr lang="en-US"/>
                    </a:p>
                  </a:txBody>
                  <a:tcPr/>
                </a:tc>
                <a:tc gridSpan="2">
                  <a:txBody>
                    <a:bodyPr/>
                    <a:lstStyle/>
                    <a:p>
                      <a:pPr marL="0" marR="0">
                        <a:lnSpc>
                          <a:spcPct val="107000"/>
                        </a:lnSpc>
                        <a:spcBef>
                          <a:spcPts val="0"/>
                        </a:spcBef>
                        <a:spcAft>
                          <a:spcPts val="0"/>
                        </a:spcAft>
                      </a:pPr>
                      <a:r>
                        <a:rPr lang="en-US" sz="1800">
                          <a:effectLst/>
                        </a:rPr>
                        <a:t>Vertex 2</a:t>
                      </a:r>
                      <a:endParaRPr lang="en-US" sz="1800">
                        <a:effectLst/>
                        <a:latin typeface="Calibri" charset="0"/>
                        <a:ea typeface="Calibri" charset="0"/>
                        <a:cs typeface="Calibri Light" charset="0"/>
                      </a:endParaRPr>
                    </a:p>
                  </a:txBody>
                  <a:tcPr marL="68580" marR="68580" marT="0" marB="0"/>
                </a:tc>
                <a:tc hMerge="1">
                  <a:txBody>
                    <a:bodyPr/>
                    <a:lstStyle/>
                    <a:p>
                      <a:endParaRPr lang="en-US"/>
                    </a:p>
                  </a:txBody>
                  <a:tcPr/>
                </a:tc>
                <a:tc gridSpan="2">
                  <a:txBody>
                    <a:bodyPr/>
                    <a:lstStyle/>
                    <a:p>
                      <a:pPr marL="0" marR="0">
                        <a:lnSpc>
                          <a:spcPct val="107000"/>
                        </a:lnSpc>
                        <a:spcBef>
                          <a:spcPts val="0"/>
                        </a:spcBef>
                        <a:spcAft>
                          <a:spcPts val="0"/>
                        </a:spcAft>
                      </a:pPr>
                      <a:r>
                        <a:rPr lang="en-US" sz="1800">
                          <a:effectLst/>
                        </a:rPr>
                        <a:t>Vertex 3</a:t>
                      </a:r>
                      <a:endParaRPr lang="en-US" sz="1800">
                        <a:effectLst/>
                        <a:latin typeface="Calibri" charset="0"/>
                        <a:ea typeface="Calibri" charset="0"/>
                        <a:cs typeface="Calibri Light"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800" b="0" dirty="0">
                          <a:effectLst/>
                        </a:rPr>
                        <a:t>key</a:t>
                      </a:r>
                      <a:endParaRPr lang="en-US" sz="18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values</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key</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values</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key</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values</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key</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values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800" b="0" dirty="0">
                          <a:effectLst/>
                        </a:rPr>
                        <a:t>a</a:t>
                      </a:r>
                      <a:endParaRPr lang="en-US" sz="18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1,2,3</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a</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0,2,3</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e</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0,1</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c</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0,1</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800" b="0" dirty="0">
                          <a:effectLst/>
                        </a:rPr>
                        <a:t>b</a:t>
                      </a:r>
                      <a:endParaRPr lang="en-US" sz="18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1,2,3</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d</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0,2,3</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b</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0,1</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d</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0,1</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800" b="0" dirty="0">
                          <a:effectLst/>
                        </a:rPr>
                        <a:t>c</a:t>
                      </a:r>
                      <a:endParaRPr lang="en-US" sz="18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1,2,3</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e</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0,2,3</a:t>
                      </a:r>
                      <a:endParaRPr lang="en-US" sz="1800" dirty="0">
                        <a:effectLst/>
                        <a:latin typeface="Calibri" charset="0"/>
                        <a:ea typeface="Calibri" charset="0"/>
                        <a:cs typeface="Calibri Light" charset="0"/>
                      </a:endParaRPr>
                    </a:p>
                  </a:txBody>
                  <a:tcPr marL="68580" marR="68580" marT="0" marB="0"/>
                </a:tc>
                <a:tc gridSpan="4">
                  <a:txBody>
                    <a:bodyPr/>
                    <a:lstStyle/>
                    <a:p>
                      <a:pPr marL="0" marR="0">
                        <a:lnSpc>
                          <a:spcPct val="107000"/>
                        </a:lnSpc>
                        <a:spcBef>
                          <a:spcPts val="0"/>
                        </a:spcBef>
                        <a:spcAft>
                          <a:spcPts val="800"/>
                        </a:spcAft>
                      </a:pPr>
                      <a:r>
                        <a:rPr lang="en-US" sz="1800" dirty="0">
                          <a:effectLst/>
                        </a:rPr>
                        <a:t> </a:t>
                      </a:r>
                      <a:endParaRPr lang="en-US" sz="1800" dirty="0">
                        <a:effectLst/>
                        <a:latin typeface="Calibri" charset="0"/>
                        <a:ea typeface="Calibri" charset="0"/>
                        <a:cs typeface="Calibri Light"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4524058" y="4774250"/>
          <a:ext cx="3324543" cy="1931352"/>
        </p:xfrm>
        <a:graphic>
          <a:graphicData uri="http://schemas.openxmlformats.org/drawingml/2006/table">
            <a:tbl>
              <a:tblPr firstRow="1" firstCol="1" bandRow="1">
                <a:tableStyleId>{5C22544A-7EE6-4342-B048-85BDC9FD1C3A}</a:tableStyleId>
              </a:tblPr>
              <a:tblGrid>
                <a:gridCol w="1404258">
                  <a:extLst>
                    <a:ext uri="{9D8B030D-6E8A-4147-A177-3AD203B41FA5}">
                      <a16:colId xmlns:a16="http://schemas.microsoft.com/office/drawing/2014/main" val="20000"/>
                    </a:ext>
                  </a:extLst>
                </a:gridCol>
                <a:gridCol w="1920285">
                  <a:extLst>
                    <a:ext uri="{9D8B030D-6E8A-4147-A177-3AD203B41FA5}">
                      <a16:colId xmlns:a16="http://schemas.microsoft.com/office/drawing/2014/main" val="20001"/>
                    </a:ext>
                  </a:extLst>
                </a:gridCol>
              </a:tblGrid>
              <a:tr h="321892">
                <a:tc>
                  <a:txBody>
                    <a:bodyPr/>
                    <a:lstStyle/>
                    <a:p>
                      <a:pPr marL="0" marR="0">
                        <a:lnSpc>
                          <a:spcPct val="107000"/>
                        </a:lnSpc>
                        <a:spcBef>
                          <a:spcPts val="0"/>
                        </a:spcBef>
                        <a:spcAft>
                          <a:spcPts val="0"/>
                        </a:spcAft>
                      </a:pPr>
                      <a:r>
                        <a:rPr lang="en-US" sz="1800">
                          <a:effectLst/>
                        </a:rPr>
                        <a:t>key</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Grouped Values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321892">
                <a:tc>
                  <a:txBody>
                    <a:bodyPr/>
                    <a:lstStyle/>
                    <a:p>
                      <a:pPr marL="0" marR="0">
                        <a:lnSpc>
                          <a:spcPct val="107000"/>
                        </a:lnSpc>
                        <a:spcBef>
                          <a:spcPts val="0"/>
                        </a:spcBef>
                        <a:spcAft>
                          <a:spcPts val="0"/>
                        </a:spcAft>
                      </a:pPr>
                      <a:r>
                        <a:rPr lang="en-US" sz="1800">
                          <a:effectLst/>
                        </a:rPr>
                        <a:t>a</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(1,2,3), (0,2,3)</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321892">
                <a:tc>
                  <a:txBody>
                    <a:bodyPr/>
                    <a:lstStyle/>
                    <a:p>
                      <a:pPr marL="0" marR="0">
                        <a:lnSpc>
                          <a:spcPct val="107000"/>
                        </a:lnSpc>
                        <a:spcBef>
                          <a:spcPts val="0"/>
                        </a:spcBef>
                        <a:spcAft>
                          <a:spcPts val="0"/>
                        </a:spcAft>
                      </a:pPr>
                      <a:r>
                        <a:rPr lang="en-US" sz="1800">
                          <a:effectLst/>
                        </a:rPr>
                        <a:t>b</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(1,2,3), (0,1)</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321892">
                <a:tc>
                  <a:txBody>
                    <a:bodyPr/>
                    <a:lstStyle/>
                    <a:p>
                      <a:pPr marL="0" marR="0">
                        <a:lnSpc>
                          <a:spcPct val="107000"/>
                        </a:lnSpc>
                        <a:spcBef>
                          <a:spcPts val="0"/>
                        </a:spcBef>
                        <a:spcAft>
                          <a:spcPts val="0"/>
                        </a:spcAft>
                      </a:pPr>
                      <a:r>
                        <a:rPr lang="en-US" sz="1800">
                          <a:effectLst/>
                        </a:rPr>
                        <a:t>c</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(1,2,3), (0,1)</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321892">
                <a:tc>
                  <a:txBody>
                    <a:bodyPr/>
                    <a:lstStyle/>
                    <a:p>
                      <a:pPr marL="0" marR="0">
                        <a:lnSpc>
                          <a:spcPct val="107000"/>
                        </a:lnSpc>
                        <a:spcBef>
                          <a:spcPts val="0"/>
                        </a:spcBef>
                        <a:spcAft>
                          <a:spcPts val="0"/>
                        </a:spcAft>
                      </a:pPr>
                      <a:r>
                        <a:rPr lang="en-US" sz="1800">
                          <a:effectLst/>
                        </a:rPr>
                        <a:t>d</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(0,2,3), (0,1)</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321892">
                <a:tc>
                  <a:txBody>
                    <a:bodyPr/>
                    <a:lstStyle/>
                    <a:p>
                      <a:pPr marL="0" marR="0">
                        <a:lnSpc>
                          <a:spcPct val="107000"/>
                        </a:lnSpc>
                        <a:spcBef>
                          <a:spcPts val="0"/>
                        </a:spcBef>
                        <a:spcAft>
                          <a:spcPts val="0"/>
                        </a:spcAft>
                      </a:pPr>
                      <a:r>
                        <a:rPr lang="en-US" sz="1800" dirty="0">
                          <a:effectLst/>
                        </a:rPr>
                        <a:t>e</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(0,2,3), (0,1)</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8E88CE95-187D-451C-984B-9BA0044FEB90}"/>
              </a:ext>
            </a:extLst>
          </p:cNvPr>
          <p:cNvPicPr/>
          <p:nvPr/>
        </p:nvPicPr>
        <p:blipFill>
          <a:blip r:embed="rId2">
            <a:extLst>
              <a:ext uri="{28A0092B-C50C-407E-A947-70E740481C1C}">
                <a14:useLocalDpi xmlns:a14="http://schemas.microsoft.com/office/drawing/2010/main" val="0"/>
              </a:ext>
            </a:extLst>
          </a:blip>
          <a:stretch>
            <a:fillRect/>
          </a:stretch>
        </p:blipFill>
        <p:spPr>
          <a:xfrm>
            <a:off x="684887" y="4724782"/>
            <a:ext cx="2579317" cy="1980820"/>
          </a:xfrm>
          <a:prstGeom prst="rect">
            <a:avLst/>
          </a:prstGeom>
        </p:spPr>
      </p:pic>
    </p:spTree>
    <p:extLst>
      <p:ext uri="{BB962C8B-B14F-4D97-AF65-F5344CB8AC3E}">
        <p14:creationId xmlns:p14="http://schemas.microsoft.com/office/powerpoint/2010/main" val="1029205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Neighbors: Reduce</a:t>
            </a:r>
          </a:p>
        </p:txBody>
      </p:sp>
      <p:sp>
        <p:nvSpPr>
          <p:cNvPr id="3" name="Content Placeholder 2"/>
          <p:cNvSpPr>
            <a:spLocks noGrp="1"/>
          </p:cNvSpPr>
          <p:nvPr>
            <p:ph idx="1"/>
          </p:nvPr>
        </p:nvSpPr>
        <p:spPr/>
        <p:txBody>
          <a:bodyPr>
            <a:normAutofit/>
          </a:bodyPr>
          <a:lstStyle/>
          <a:p>
            <a:r>
              <a:rPr lang="en-US" dirty="0"/>
              <a:t>The reduce function returns the intersection of each key’s grouped values revealing shared neighbors</a:t>
            </a:r>
          </a:p>
          <a:p>
            <a:endParaRPr lang="en-US" dirty="0"/>
          </a:p>
          <a:p>
            <a:endParaRPr lang="en-US" dirty="0"/>
          </a:p>
          <a:p>
            <a:endParaRPr lang="en-US" dirty="0"/>
          </a:p>
          <a:p>
            <a:endParaRPr lang="en-US" dirty="0"/>
          </a:p>
          <a:p>
            <a:r>
              <a:rPr lang="en-US" dirty="0"/>
              <a:t>Here vertices connected by edge “a” also share two of the same neighbors, vertices 2 and 3.</a:t>
            </a:r>
          </a:p>
        </p:txBody>
      </p:sp>
      <p:graphicFrame>
        <p:nvGraphicFramePr>
          <p:cNvPr id="4" name="Table 3"/>
          <p:cNvGraphicFramePr>
            <a:graphicFrameLocks noGrp="1"/>
          </p:cNvGraphicFramePr>
          <p:nvPr/>
        </p:nvGraphicFramePr>
        <p:xfrm>
          <a:off x="4038601" y="2874993"/>
          <a:ext cx="3629025" cy="1976377"/>
        </p:xfrm>
        <a:graphic>
          <a:graphicData uri="http://schemas.openxmlformats.org/drawingml/2006/table">
            <a:tbl>
              <a:tblPr firstRow="1" firstCol="1" bandRow="1">
                <a:tableStyleId>{5C22544A-7EE6-4342-B048-85BDC9FD1C3A}</a:tableStyleId>
              </a:tblPr>
              <a:tblGrid>
                <a:gridCol w="1544266">
                  <a:extLst>
                    <a:ext uri="{9D8B030D-6E8A-4147-A177-3AD203B41FA5}">
                      <a16:colId xmlns:a16="http://schemas.microsoft.com/office/drawing/2014/main" val="20000"/>
                    </a:ext>
                  </a:extLst>
                </a:gridCol>
                <a:gridCol w="2084759">
                  <a:extLst>
                    <a:ext uri="{9D8B030D-6E8A-4147-A177-3AD203B41FA5}">
                      <a16:colId xmlns:a16="http://schemas.microsoft.com/office/drawing/2014/main" val="20001"/>
                    </a:ext>
                  </a:extLst>
                </a:gridCol>
              </a:tblGrid>
              <a:tr h="573977">
                <a:tc>
                  <a:txBody>
                    <a:bodyPr/>
                    <a:lstStyle/>
                    <a:p>
                      <a:pPr marL="0" marR="0">
                        <a:lnSpc>
                          <a:spcPct val="107000"/>
                        </a:lnSpc>
                        <a:spcBef>
                          <a:spcPts val="0"/>
                        </a:spcBef>
                        <a:spcAft>
                          <a:spcPts val="0"/>
                        </a:spcAft>
                      </a:pPr>
                      <a:r>
                        <a:rPr lang="en-US" sz="1800" dirty="0">
                          <a:effectLst/>
                        </a:rPr>
                        <a:t>key</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Output from reduce function</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265398">
                <a:tc>
                  <a:txBody>
                    <a:bodyPr/>
                    <a:lstStyle/>
                    <a:p>
                      <a:pPr marL="0" marR="0">
                        <a:lnSpc>
                          <a:spcPct val="107000"/>
                        </a:lnSpc>
                        <a:spcBef>
                          <a:spcPts val="0"/>
                        </a:spcBef>
                        <a:spcAft>
                          <a:spcPts val="0"/>
                        </a:spcAft>
                      </a:pPr>
                      <a:r>
                        <a:rPr lang="en-US" sz="1800">
                          <a:effectLst/>
                        </a:rPr>
                        <a:t>a</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2,3</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265398">
                <a:tc>
                  <a:txBody>
                    <a:bodyPr/>
                    <a:lstStyle/>
                    <a:p>
                      <a:pPr marL="0" marR="0">
                        <a:lnSpc>
                          <a:spcPct val="107000"/>
                        </a:lnSpc>
                        <a:spcBef>
                          <a:spcPts val="0"/>
                        </a:spcBef>
                        <a:spcAft>
                          <a:spcPts val="0"/>
                        </a:spcAft>
                      </a:pPr>
                      <a:r>
                        <a:rPr lang="en-US" sz="1800">
                          <a:effectLst/>
                        </a:rPr>
                        <a:t>b</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1</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265398">
                <a:tc>
                  <a:txBody>
                    <a:bodyPr/>
                    <a:lstStyle/>
                    <a:p>
                      <a:pPr marL="0" marR="0">
                        <a:lnSpc>
                          <a:spcPct val="107000"/>
                        </a:lnSpc>
                        <a:spcBef>
                          <a:spcPts val="0"/>
                        </a:spcBef>
                        <a:spcAft>
                          <a:spcPts val="0"/>
                        </a:spcAft>
                      </a:pPr>
                      <a:r>
                        <a:rPr lang="en-US" sz="1800">
                          <a:effectLst/>
                        </a:rPr>
                        <a:t>c</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1</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265398">
                <a:tc>
                  <a:txBody>
                    <a:bodyPr/>
                    <a:lstStyle/>
                    <a:p>
                      <a:pPr marL="0" marR="0">
                        <a:lnSpc>
                          <a:spcPct val="107000"/>
                        </a:lnSpc>
                        <a:spcBef>
                          <a:spcPts val="0"/>
                        </a:spcBef>
                        <a:spcAft>
                          <a:spcPts val="0"/>
                        </a:spcAft>
                      </a:pPr>
                      <a:r>
                        <a:rPr lang="en-US" sz="1800">
                          <a:effectLst/>
                        </a:rPr>
                        <a:t>d</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0</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265398">
                <a:tc>
                  <a:txBody>
                    <a:bodyPr/>
                    <a:lstStyle/>
                    <a:p>
                      <a:pPr marL="0" marR="0">
                        <a:lnSpc>
                          <a:spcPct val="107000"/>
                        </a:lnSpc>
                        <a:spcBef>
                          <a:spcPts val="0"/>
                        </a:spcBef>
                        <a:spcAft>
                          <a:spcPts val="0"/>
                        </a:spcAft>
                      </a:pPr>
                      <a:r>
                        <a:rPr lang="en-US" sz="1800">
                          <a:effectLst/>
                        </a:rPr>
                        <a:t>e</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0</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08262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10000"/>
          </a:bodyPr>
          <a:lstStyle/>
          <a:p>
            <a:pPr lvl="0"/>
            <a:r>
              <a:rPr lang="en-US" dirty="0"/>
              <a:t>Applications with long execution times run a significant risk of encountering a hardware or software failure before the completion.  </a:t>
            </a:r>
          </a:p>
          <a:p>
            <a:pPr lvl="0"/>
            <a:r>
              <a:rPr lang="en-US" dirty="0"/>
              <a:t>Long execution times also frequently violate some supercomputer usage policies where a maximum </a:t>
            </a:r>
            <a:r>
              <a:rPr lang="en-US" dirty="0" err="1"/>
              <a:t>wallclock</a:t>
            </a:r>
            <a:r>
              <a:rPr lang="en-US" dirty="0"/>
              <a:t> limit for a simulation is established.</a:t>
            </a:r>
          </a:p>
          <a:p>
            <a:pPr lvl="0"/>
            <a:r>
              <a:rPr lang="en-US" dirty="0"/>
              <a:t>The consequences from a hardware or software failure can be very significant and costly in terms of time lost and computing resources wasted for long running jobs.</a:t>
            </a:r>
          </a:p>
          <a:p>
            <a:r>
              <a:rPr lang="en-US" dirty="0"/>
              <a:t>At designated points during the execution of an application on a supercomputer the data necessary to allow later resumption of the application at that point in the execution can be output and saved.  This data is called a checkpoint. </a:t>
            </a:r>
          </a:p>
        </p:txBody>
      </p:sp>
    </p:spTree>
    <p:extLst>
      <p:ext uri="{BB962C8B-B14F-4D97-AF65-F5344CB8AC3E}">
        <p14:creationId xmlns:p14="http://schemas.microsoft.com/office/powerpoint/2010/main" val="884056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Example</a:t>
            </a:r>
          </a:p>
        </p:txBody>
      </p:sp>
      <p:graphicFrame>
        <p:nvGraphicFramePr>
          <p:cNvPr id="4" name="Table 3"/>
          <p:cNvGraphicFramePr>
            <a:graphicFrameLocks noGrp="1"/>
          </p:cNvGraphicFramePr>
          <p:nvPr/>
        </p:nvGraphicFramePr>
        <p:xfrm>
          <a:off x="3200401" y="1981200"/>
          <a:ext cx="3971925" cy="1869948"/>
        </p:xfrm>
        <a:graphic>
          <a:graphicData uri="http://schemas.openxmlformats.org/drawingml/2006/table">
            <a:tbl>
              <a:tblPr firstRow="1" firstCol="1" bandRow="1">
                <a:tableStyleId>{5C22544A-7EE6-4342-B048-85BDC9FD1C3A}</a:tableStyleId>
              </a:tblPr>
              <a:tblGrid>
                <a:gridCol w="1912408">
                  <a:extLst>
                    <a:ext uri="{9D8B030D-6E8A-4147-A177-3AD203B41FA5}">
                      <a16:colId xmlns:a16="http://schemas.microsoft.com/office/drawing/2014/main" val="20000"/>
                    </a:ext>
                  </a:extLst>
                </a:gridCol>
                <a:gridCol w="2059517">
                  <a:extLst>
                    <a:ext uri="{9D8B030D-6E8A-4147-A177-3AD203B41FA5}">
                      <a16:colId xmlns:a16="http://schemas.microsoft.com/office/drawing/2014/main" val="20001"/>
                    </a:ext>
                  </a:extLst>
                </a:gridCol>
              </a:tblGrid>
              <a:tr h="0">
                <a:tc>
                  <a:txBody>
                    <a:bodyPr/>
                    <a:lstStyle/>
                    <a:p>
                      <a:pPr marL="0" marR="0">
                        <a:lnSpc>
                          <a:spcPct val="107000"/>
                        </a:lnSpc>
                        <a:spcBef>
                          <a:spcPts val="0"/>
                        </a:spcBef>
                        <a:spcAft>
                          <a:spcPts val="0"/>
                        </a:spcAft>
                      </a:pPr>
                      <a:r>
                        <a:rPr lang="en-US" sz="2000">
                          <a:effectLst/>
                        </a:rPr>
                        <a:t>Individual</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(x,y) pair</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2000">
                          <a:effectLst/>
                        </a:rPr>
                        <a:t>a</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(0.1,0.3)</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2000">
                          <a:effectLst/>
                        </a:rPr>
                        <a:t>b</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(1.1,0.4)</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2000">
                          <a:effectLst/>
                        </a:rPr>
                        <a:t>c</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(0.8,0.7)</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2000">
                          <a:effectLst/>
                        </a:rPr>
                        <a:t>d</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a:effectLst/>
                        </a:rPr>
                        <a:t>(1.2,1.2)</a:t>
                      </a:r>
                      <a:endParaRPr lang="en-US" sz="20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2000">
                          <a:effectLst/>
                        </a:rPr>
                        <a:t>e</a:t>
                      </a:r>
                      <a:endParaRPr lang="en-US" sz="20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2000" dirty="0">
                          <a:effectLst/>
                        </a:rPr>
                        <a:t>(0.1,1.1)</a:t>
                      </a:r>
                      <a:endParaRPr lang="en-US" sz="20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 name="TextBox 4"/>
              <p:cNvSpPr txBox="1"/>
              <p:nvPr/>
            </p:nvSpPr>
            <p:spPr>
              <a:xfrm>
                <a:off x="1790700" y="1524000"/>
                <a:ext cx="8610600" cy="3474734"/>
              </a:xfrm>
              <a:prstGeom prst="rect">
                <a:avLst/>
              </a:prstGeom>
              <a:noFill/>
            </p:spPr>
            <p:txBody>
              <a:bodyPr wrap="square" rtlCol="0">
                <a:spAutoFit/>
              </a:bodyPr>
              <a:lstStyle/>
              <a:p>
                <a:r>
                  <a:rPr lang="en-US" dirty="0"/>
                  <a:t>Beginning with the sample data and two initially supplied cluster points (0,0) and (1,1)</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Using the Euclidean distance measure,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e>
                    </m:rad>
                  </m:oMath>
                </a14:m>
                <a:r>
                  <a:rPr lang="en-US" dirty="0"/>
                  <a:t>, each individual is assigned to the cluster nearest to the (</a:t>
                </a:r>
                <a:r>
                  <a:rPr lang="en-US" dirty="0" err="1"/>
                  <a:t>x,y</a:t>
                </a:r>
                <a:r>
                  <a:rPr lang="en-US" dirty="0"/>
                  <a:t>) pair:</a:t>
                </a:r>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790700" y="1524000"/>
                <a:ext cx="8610600" cy="3474734"/>
              </a:xfrm>
              <a:prstGeom prst="rect">
                <a:avLst/>
              </a:prstGeom>
              <a:blipFill>
                <a:blip r:embed="rId2"/>
                <a:stretch>
                  <a:fillRect l="-637" t="-877"/>
                </a:stretch>
              </a:blipFill>
            </p:spPr>
            <p:txBody>
              <a:bodyPr/>
              <a:lstStyle/>
              <a:p>
                <a:r>
                  <a:rPr lang="en-CA">
                    <a:noFill/>
                  </a:rPr>
                  <a:t> </a:t>
                </a:r>
              </a:p>
            </p:txBody>
          </p:sp>
        </mc:Fallback>
      </mc:AlternateContent>
      <p:graphicFrame>
        <p:nvGraphicFramePr>
          <p:cNvPr id="6" name="Table 5"/>
          <p:cNvGraphicFramePr>
            <a:graphicFrameLocks noGrp="1"/>
          </p:cNvGraphicFramePr>
          <p:nvPr/>
        </p:nvGraphicFramePr>
        <p:xfrm>
          <a:off x="2514600" y="4998735"/>
          <a:ext cx="6705600" cy="747903"/>
        </p:xfrm>
        <a:graphic>
          <a:graphicData uri="http://schemas.openxmlformats.org/drawingml/2006/table">
            <a:tbl>
              <a:tblPr firstRow="1" firstCol="1" bandRow="1">
                <a:tableStyleId>{69CF1AB2-1976-4502-BF36-3FF5EA218861}</a:tableStyleId>
              </a:tblPr>
              <a:tblGrid>
                <a:gridCol w="1636166">
                  <a:extLst>
                    <a:ext uri="{9D8B030D-6E8A-4147-A177-3AD203B41FA5}">
                      <a16:colId xmlns:a16="http://schemas.microsoft.com/office/drawing/2014/main" val="20000"/>
                    </a:ext>
                  </a:extLst>
                </a:gridCol>
                <a:gridCol w="1783690">
                  <a:extLst>
                    <a:ext uri="{9D8B030D-6E8A-4147-A177-3AD203B41FA5}">
                      <a16:colId xmlns:a16="http://schemas.microsoft.com/office/drawing/2014/main" val="20001"/>
                    </a:ext>
                  </a:extLst>
                </a:gridCol>
                <a:gridCol w="1783690">
                  <a:extLst>
                    <a:ext uri="{9D8B030D-6E8A-4147-A177-3AD203B41FA5}">
                      <a16:colId xmlns:a16="http://schemas.microsoft.com/office/drawing/2014/main" val="20002"/>
                    </a:ext>
                  </a:extLst>
                </a:gridCol>
                <a:gridCol w="1502054">
                  <a:extLst>
                    <a:ext uri="{9D8B030D-6E8A-4147-A177-3AD203B41FA5}">
                      <a16:colId xmlns:a16="http://schemas.microsoft.com/office/drawing/2014/main" val="20003"/>
                    </a:ext>
                  </a:extLst>
                </a:gridCol>
              </a:tblGrid>
              <a:tr h="0">
                <a:tc gridSpan="2">
                  <a:txBody>
                    <a:bodyPr/>
                    <a:lstStyle/>
                    <a:p>
                      <a:pPr marL="0" marR="0">
                        <a:lnSpc>
                          <a:spcPct val="107000"/>
                        </a:lnSpc>
                        <a:spcBef>
                          <a:spcPts val="0"/>
                        </a:spcBef>
                        <a:spcAft>
                          <a:spcPts val="0"/>
                        </a:spcAft>
                      </a:pPr>
                      <a:r>
                        <a:rPr lang="en-US" sz="1600" dirty="0">
                          <a:effectLst/>
                        </a:rPr>
                        <a:t>Cluster 1</a:t>
                      </a:r>
                      <a:endParaRPr lang="en-US" sz="1600" dirty="0">
                        <a:effectLst/>
                        <a:latin typeface="Calibri" charset="0"/>
                        <a:ea typeface="Calibri" charset="0"/>
                        <a:cs typeface="Calibri Light" charset="0"/>
                      </a:endParaRPr>
                    </a:p>
                  </a:txBody>
                  <a:tcPr marL="68580" marR="68580" marT="0" marB="0"/>
                </a:tc>
                <a:tc hMerge="1">
                  <a:txBody>
                    <a:bodyPr/>
                    <a:lstStyle/>
                    <a:p>
                      <a:endParaRPr lang="en-US"/>
                    </a:p>
                  </a:txBody>
                  <a:tcPr/>
                </a:tc>
                <a:tc gridSpan="2">
                  <a:txBody>
                    <a:bodyPr/>
                    <a:lstStyle/>
                    <a:p>
                      <a:pPr marL="0" marR="0">
                        <a:lnSpc>
                          <a:spcPct val="107000"/>
                        </a:lnSpc>
                        <a:spcBef>
                          <a:spcPts val="0"/>
                        </a:spcBef>
                        <a:spcAft>
                          <a:spcPts val="0"/>
                        </a:spcAft>
                      </a:pPr>
                      <a:r>
                        <a:rPr lang="en-US" sz="1600">
                          <a:effectLst/>
                        </a:rPr>
                        <a:t>Cluster 2</a:t>
                      </a:r>
                      <a:endParaRPr lang="en-US" sz="1600">
                        <a:effectLst/>
                        <a:latin typeface="Calibri" charset="0"/>
                        <a:ea typeface="Calibri" charset="0"/>
                        <a:cs typeface="Calibri Light"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600" b="0" dirty="0">
                          <a:effectLst/>
                        </a:rPr>
                        <a:t>Members</a:t>
                      </a:r>
                      <a:endParaRPr lang="en-US" sz="16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Mean x,y value</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Members</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Mean x,y value</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600" b="0" dirty="0">
                          <a:effectLst/>
                        </a:rPr>
                        <a:t>a</a:t>
                      </a:r>
                      <a:endParaRPr lang="en-US" sz="1600" b="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(0.1,0.3)</a:t>
                      </a:r>
                      <a:endParaRPr lang="en-US" sz="16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err="1">
                          <a:effectLst/>
                        </a:rPr>
                        <a:t>b,c,d,e</a:t>
                      </a:r>
                      <a:endParaRPr lang="en-US" sz="16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(0.8,0.85)</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3888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Content Placeholder 2"/>
          <p:cNvSpPr>
            <a:spLocks noGrp="1"/>
          </p:cNvSpPr>
          <p:nvPr>
            <p:ph idx="1"/>
          </p:nvPr>
        </p:nvSpPr>
        <p:spPr>
          <a:xfrm>
            <a:off x="1981200" y="1600200"/>
            <a:ext cx="8229600" cy="4953000"/>
          </a:xfrm>
        </p:spPr>
        <p:txBody>
          <a:bodyPr>
            <a:normAutofit fontScale="70000" lnSpcReduction="20000"/>
          </a:bodyPr>
          <a:lstStyle/>
          <a:p>
            <a:r>
              <a:rPr lang="en-US" sz="2200" dirty="0"/>
              <a:t>In a MapReduce programming model, for a given (</a:t>
            </a:r>
            <a:r>
              <a:rPr lang="en-US" sz="2200" dirty="0" err="1"/>
              <a:t>x,y</a:t>
            </a:r>
            <a:r>
              <a:rPr lang="en-US" sz="2200" dirty="0"/>
              <a:t>) value pair the mapper iterates over each cluster’s mean value and finds the cluster with the nearest distance to the (</a:t>
            </a:r>
            <a:r>
              <a:rPr lang="en-US" sz="2200" dirty="0" err="1"/>
              <a:t>x,y</a:t>
            </a:r>
            <a:r>
              <a:rPr lang="en-US" sz="2200" dirty="0"/>
              <a:t>) pair.  It returns as a key the cluster and as a value the (</a:t>
            </a:r>
            <a:r>
              <a:rPr lang="en-US" sz="2200" dirty="0" err="1"/>
              <a:t>x,y</a:t>
            </a:r>
            <a:r>
              <a:rPr lang="en-US" sz="2200" dirty="0"/>
              <a:t>) pair:</a:t>
            </a:r>
          </a:p>
          <a:p>
            <a:endParaRPr lang="en-US" sz="2200" dirty="0"/>
          </a:p>
          <a:p>
            <a:endParaRPr lang="en-US" sz="2200" dirty="0"/>
          </a:p>
          <a:p>
            <a:endParaRPr lang="en-US" sz="2200" dirty="0"/>
          </a:p>
          <a:p>
            <a:endParaRPr lang="en-US" sz="2200" dirty="0"/>
          </a:p>
          <a:p>
            <a:endParaRPr lang="en-US" sz="2200" dirty="0"/>
          </a:p>
          <a:p>
            <a:endParaRPr lang="en-US" sz="2200" dirty="0"/>
          </a:p>
          <a:p>
            <a:r>
              <a:rPr lang="en-US" sz="2200" dirty="0"/>
              <a:t>The reducer receives a list of (</a:t>
            </a:r>
            <a:r>
              <a:rPr lang="en-US" sz="2200" dirty="0" err="1"/>
              <a:t>x,y</a:t>
            </a:r>
            <a:r>
              <a:rPr lang="en-US" sz="2200" dirty="0"/>
              <a:t>) value pairs for each cluster and computes the new cluster mean value.</a:t>
            </a:r>
          </a:p>
          <a:p>
            <a:endParaRPr lang="en-US" sz="2200" dirty="0"/>
          </a:p>
          <a:p>
            <a:endParaRPr lang="en-US" sz="2200" dirty="0"/>
          </a:p>
          <a:p>
            <a:endParaRPr lang="en-US" sz="2200" dirty="0"/>
          </a:p>
          <a:p>
            <a:endParaRPr lang="en-US" sz="2200" dirty="0"/>
          </a:p>
          <a:p>
            <a:endParaRPr lang="en-US" sz="2200" dirty="0"/>
          </a:p>
          <a:p>
            <a:r>
              <a:rPr lang="en-US" sz="2200" dirty="0"/>
              <a:t>This MapReduce operation can be performed iteratively until no more updates occur or until a maximum number of iterations is reached.</a:t>
            </a:r>
          </a:p>
          <a:p>
            <a:endParaRPr lang="en-US" sz="1800" dirty="0"/>
          </a:p>
          <a:p>
            <a:endParaRPr lang="en-US" dirty="0"/>
          </a:p>
        </p:txBody>
      </p:sp>
      <p:graphicFrame>
        <p:nvGraphicFramePr>
          <p:cNvPr id="4" name="Table 3"/>
          <p:cNvGraphicFramePr>
            <a:graphicFrameLocks noGrp="1"/>
          </p:cNvGraphicFramePr>
          <p:nvPr/>
        </p:nvGraphicFramePr>
        <p:xfrm>
          <a:off x="4143375" y="2422906"/>
          <a:ext cx="3905250" cy="1134937"/>
        </p:xfrm>
        <a:graphic>
          <a:graphicData uri="http://schemas.openxmlformats.org/drawingml/2006/table">
            <a:tbl>
              <a:tblPr firstRow="1" firstCol="1" bandRow="1">
                <a:tableStyleId>{5C22544A-7EE6-4342-B048-85BDC9FD1C3A}</a:tableStyleId>
              </a:tblPr>
              <a:tblGrid>
                <a:gridCol w="1301750">
                  <a:extLst>
                    <a:ext uri="{9D8B030D-6E8A-4147-A177-3AD203B41FA5}">
                      <a16:colId xmlns:a16="http://schemas.microsoft.com/office/drawing/2014/main" val="20000"/>
                    </a:ext>
                  </a:extLst>
                </a:gridCol>
                <a:gridCol w="2603500">
                  <a:extLst>
                    <a:ext uri="{9D8B030D-6E8A-4147-A177-3AD203B41FA5}">
                      <a16:colId xmlns:a16="http://schemas.microsoft.com/office/drawing/2014/main" val="20001"/>
                    </a:ext>
                  </a:extLst>
                </a:gridCol>
              </a:tblGrid>
              <a:tr h="0">
                <a:tc>
                  <a:txBody>
                    <a:bodyPr/>
                    <a:lstStyle/>
                    <a:p>
                      <a:pPr marL="0" marR="0">
                        <a:lnSpc>
                          <a:spcPct val="107000"/>
                        </a:lnSpc>
                        <a:spcBef>
                          <a:spcPts val="0"/>
                        </a:spcBef>
                        <a:spcAft>
                          <a:spcPts val="0"/>
                        </a:spcAft>
                      </a:pPr>
                      <a:r>
                        <a:rPr lang="en-US" sz="1800">
                          <a:effectLst/>
                        </a:rPr>
                        <a:t>key</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Grouped values</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800">
                          <a:effectLst/>
                        </a:rPr>
                        <a:t>1</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(0.1,0.3)</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800">
                          <a:effectLst/>
                        </a:rPr>
                        <a:t>2</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(1.1,0.4), (0.8,0.7), (1.2,1.2), (0.1,1.1)</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3124200" y="4419601"/>
          <a:ext cx="5430116" cy="841440"/>
        </p:xfrm>
        <a:graphic>
          <a:graphicData uri="http://schemas.openxmlformats.org/drawingml/2006/table">
            <a:tbl>
              <a:tblPr firstRow="1" firstCol="1" bandRow="1">
                <a:tableStyleId>{5C22544A-7EE6-4342-B048-85BDC9FD1C3A}</a:tableStyleId>
              </a:tblPr>
              <a:tblGrid>
                <a:gridCol w="2310687">
                  <a:extLst>
                    <a:ext uri="{9D8B030D-6E8A-4147-A177-3AD203B41FA5}">
                      <a16:colId xmlns:a16="http://schemas.microsoft.com/office/drawing/2014/main" val="20000"/>
                    </a:ext>
                  </a:extLst>
                </a:gridCol>
                <a:gridCol w="3119429">
                  <a:extLst>
                    <a:ext uri="{9D8B030D-6E8A-4147-A177-3AD203B41FA5}">
                      <a16:colId xmlns:a16="http://schemas.microsoft.com/office/drawing/2014/main" val="20001"/>
                    </a:ext>
                  </a:extLst>
                </a:gridCol>
              </a:tblGrid>
              <a:tr h="0">
                <a:tc>
                  <a:txBody>
                    <a:bodyPr/>
                    <a:lstStyle/>
                    <a:p>
                      <a:pPr marL="0" marR="0">
                        <a:lnSpc>
                          <a:spcPct val="107000"/>
                        </a:lnSpc>
                        <a:spcBef>
                          <a:spcPts val="0"/>
                        </a:spcBef>
                        <a:spcAft>
                          <a:spcPts val="0"/>
                        </a:spcAft>
                      </a:pPr>
                      <a:r>
                        <a:rPr lang="en-US" sz="1800" dirty="0">
                          <a:effectLst/>
                        </a:rPr>
                        <a:t>key</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a:effectLst/>
                        </a:rPr>
                        <a:t>Output from reduce function</a:t>
                      </a:r>
                      <a:endParaRPr lang="en-US" sz="18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800">
                          <a:effectLst/>
                        </a:rPr>
                        <a:t>1</a:t>
                      </a:r>
                      <a:endParaRPr lang="en-US" sz="18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(0.1,0.3)</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800" dirty="0">
                          <a:effectLst/>
                        </a:rPr>
                        <a:t>2</a:t>
                      </a:r>
                      <a:endParaRPr lang="en-US" sz="18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800" dirty="0">
                          <a:effectLst/>
                        </a:rPr>
                        <a:t>(0.8,0.85)</a:t>
                      </a:r>
                      <a:endParaRPr lang="en-US" sz="18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30605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a:t>
            </a:r>
          </a:p>
        </p:txBody>
      </p:sp>
      <p:sp>
        <p:nvSpPr>
          <p:cNvPr id="3" name="Content Placeholder 2"/>
          <p:cNvSpPr>
            <a:spLocks noGrp="1"/>
          </p:cNvSpPr>
          <p:nvPr>
            <p:ph idx="1"/>
          </p:nvPr>
        </p:nvSpPr>
        <p:spPr/>
        <p:txBody>
          <a:bodyPr/>
          <a:lstStyle/>
          <a:p>
            <a:r>
              <a:rPr lang="en-US" sz="2000" dirty="0"/>
              <a:t>The Hadoop project by Apache provides an open source implementation of the MapReduce programming model. </a:t>
            </a:r>
          </a:p>
          <a:p>
            <a:r>
              <a:rPr lang="en-US" sz="2000" dirty="0"/>
              <a:t>It provides a distributed file system, job scheduling and resource management tools including YARN (Yet Another Resource Negotiator), and MapReduce programming support. </a:t>
            </a:r>
          </a:p>
          <a:p>
            <a:r>
              <a:rPr lang="en-US" sz="2000" dirty="0"/>
              <a:t>Historically, MapReduce applications in Hadoop are programmed using Java although support for C++, Python, and a few other languages are also available.</a:t>
            </a:r>
          </a:p>
          <a:p>
            <a:r>
              <a:rPr lang="en-US" sz="2000" dirty="0"/>
              <a:t>The distributed file system in Hadoop, HDFS, enables distributed file access across many linked storage devices in an easy way. </a:t>
            </a:r>
          </a:p>
          <a:p>
            <a:endParaRPr lang="en-US" dirty="0"/>
          </a:p>
        </p:txBody>
      </p:sp>
    </p:spTree>
    <p:extLst>
      <p:ext uri="{BB962C8B-B14F-4D97-AF65-F5344CB8AC3E}">
        <p14:creationId xmlns:p14="http://schemas.microsoft.com/office/powerpoint/2010/main" val="1986344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File System Commands</a:t>
            </a:r>
          </a:p>
        </p:txBody>
      </p:sp>
      <p:graphicFrame>
        <p:nvGraphicFramePr>
          <p:cNvPr id="4" name="Table 3"/>
          <p:cNvGraphicFramePr>
            <a:graphicFrameLocks noGrp="1"/>
          </p:cNvGraphicFramePr>
          <p:nvPr/>
        </p:nvGraphicFramePr>
        <p:xfrm>
          <a:off x="2743200" y="1417638"/>
          <a:ext cx="6080760" cy="4081784"/>
        </p:xfrm>
        <a:graphic>
          <a:graphicData uri="http://schemas.openxmlformats.org/drawingml/2006/table">
            <a:tbl>
              <a:tblPr firstRow="1" firstCol="1" bandRow="1">
                <a:tableStyleId>{5C22544A-7EE6-4342-B048-85BDC9FD1C3A}</a:tableStyleId>
              </a:tblPr>
              <a:tblGrid>
                <a:gridCol w="3040380">
                  <a:extLst>
                    <a:ext uri="{9D8B030D-6E8A-4147-A177-3AD203B41FA5}">
                      <a16:colId xmlns:a16="http://schemas.microsoft.com/office/drawing/2014/main" val="20000"/>
                    </a:ext>
                  </a:extLst>
                </a:gridCol>
                <a:gridCol w="3040380">
                  <a:extLst>
                    <a:ext uri="{9D8B030D-6E8A-4147-A177-3AD203B41FA5}">
                      <a16:colId xmlns:a16="http://schemas.microsoft.com/office/drawing/2014/main" val="20001"/>
                    </a:ext>
                  </a:extLst>
                </a:gridCol>
              </a:tblGrid>
              <a:tr h="0">
                <a:tc>
                  <a:txBody>
                    <a:bodyPr/>
                    <a:lstStyle/>
                    <a:p>
                      <a:pPr marL="0" marR="0">
                        <a:lnSpc>
                          <a:spcPct val="107000"/>
                        </a:lnSpc>
                        <a:spcBef>
                          <a:spcPts val="0"/>
                        </a:spcBef>
                        <a:spcAft>
                          <a:spcPts val="0"/>
                        </a:spcAft>
                      </a:pPr>
                      <a:r>
                        <a:rPr lang="en-US" sz="1600" dirty="0">
                          <a:effectLst/>
                        </a:rPr>
                        <a:t>Select Hadoop Distributed File System Commands</a:t>
                      </a:r>
                      <a:endParaRPr lang="en-US" sz="16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Description</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600">
                          <a:effectLst/>
                        </a:rPr>
                        <a:t>hdfs dfs –cat &lt;filename&gt;</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Copies the specified filename to stdout.</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600">
                          <a:effectLst/>
                        </a:rPr>
                        <a:t>hdfs dfs –ls </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HDFS equivalent of Linux “ls” command.</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600">
                          <a:effectLst/>
                        </a:rPr>
                        <a:t>hdfs dfs –mkdir &lt;directory&gt;</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HDFS equivalent of Linux “mkdir” command</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3"/>
                  </a:ext>
                </a:extLst>
              </a:tr>
              <a:tr h="147955">
                <a:tc>
                  <a:txBody>
                    <a:bodyPr/>
                    <a:lstStyle/>
                    <a:p>
                      <a:pPr marL="0" marR="0">
                        <a:lnSpc>
                          <a:spcPct val="107000"/>
                        </a:lnSpc>
                        <a:spcBef>
                          <a:spcPts val="0"/>
                        </a:spcBef>
                        <a:spcAft>
                          <a:spcPts val="0"/>
                        </a:spcAft>
                      </a:pPr>
                      <a:r>
                        <a:rPr lang="en-US" sz="1600">
                          <a:effectLst/>
                        </a:rPr>
                        <a:t>hdfs dfs –put &lt;local files&gt;… &lt;destination&gt;</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Copy the source files to the destination path in the HDFS</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4"/>
                  </a:ext>
                </a:extLst>
              </a:tr>
              <a:tr h="147955">
                <a:tc>
                  <a:txBody>
                    <a:bodyPr/>
                    <a:lstStyle/>
                    <a:p>
                      <a:pPr marL="0" marR="0">
                        <a:lnSpc>
                          <a:spcPct val="107000"/>
                        </a:lnSpc>
                        <a:spcBef>
                          <a:spcPts val="0"/>
                        </a:spcBef>
                        <a:spcAft>
                          <a:spcPts val="0"/>
                        </a:spcAft>
                      </a:pPr>
                      <a:r>
                        <a:rPr lang="en-US" sz="1600">
                          <a:effectLst/>
                        </a:rPr>
                        <a:t>hdfs dfs –get &lt;src&gt; &lt;destination&gt;</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a:effectLst/>
                        </a:rPr>
                        <a:t>Copy the source file to the local file system destination.</a:t>
                      </a:r>
                      <a:endParaRPr lang="en-US" sz="160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5"/>
                  </a:ext>
                </a:extLst>
              </a:tr>
              <a:tr h="147955">
                <a:tc>
                  <a:txBody>
                    <a:bodyPr/>
                    <a:lstStyle/>
                    <a:p>
                      <a:pPr marL="0" marR="0">
                        <a:lnSpc>
                          <a:spcPct val="107000"/>
                        </a:lnSpc>
                        <a:spcBef>
                          <a:spcPts val="0"/>
                        </a:spcBef>
                        <a:spcAft>
                          <a:spcPts val="0"/>
                        </a:spcAft>
                      </a:pPr>
                      <a:r>
                        <a:rPr lang="en-US" sz="1600">
                          <a:effectLst/>
                        </a:rPr>
                        <a:t>hdfs dfs –rm &lt;filenames&gt;</a:t>
                      </a:r>
                      <a:endParaRPr lang="en-US" sz="160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Delete the specified files.  Only deletes files.</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6"/>
                  </a:ext>
                </a:extLst>
              </a:tr>
              <a:tr h="147955">
                <a:tc>
                  <a:txBody>
                    <a:bodyPr/>
                    <a:lstStyle/>
                    <a:p>
                      <a:pPr marL="0" marR="0">
                        <a:lnSpc>
                          <a:spcPct val="107000"/>
                        </a:lnSpc>
                        <a:spcBef>
                          <a:spcPts val="0"/>
                        </a:spcBef>
                        <a:spcAft>
                          <a:spcPts val="0"/>
                        </a:spcAft>
                      </a:pPr>
                      <a:r>
                        <a:rPr lang="en-US" sz="1600" dirty="0" err="1">
                          <a:effectLst/>
                        </a:rPr>
                        <a:t>hdfs</a:t>
                      </a:r>
                      <a:r>
                        <a:rPr lang="en-US" sz="1600" dirty="0">
                          <a:effectLst/>
                        </a:rPr>
                        <a:t> </a:t>
                      </a:r>
                      <a:r>
                        <a:rPr lang="en-US" sz="1600" dirty="0" err="1">
                          <a:effectLst/>
                        </a:rPr>
                        <a:t>dfs</a:t>
                      </a:r>
                      <a:r>
                        <a:rPr lang="en-US" sz="1600" dirty="0">
                          <a:effectLst/>
                        </a:rPr>
                        <a:t> –</a:t>
                      </a:r>
                      <a:r>
                        <a:rPr lang="en-US" sz="1600" dirty="0" err="1">
                          <a:effectLst/>
                        </a:rPr>
                        <a:t>rmr</a:t>
                      </a:r>
                      <a:r>
                        <a:rPr lang="en-US" sz="1600" dirty="0">
                          <a:effectLst/>
                        </a:rPr>
                        <a:t> &lt;directory name&gt;</a:t>
                      </a:r>
                      <a:endParaRPr lang="en-US" sz="1600" dirty="0">
                        <a:effectLst/>
                        <a:latin typeface="Calibri" charset="0"/>
                        <a:ea typeface="Calibri" charset="0"/>
                        <a:cs typeface="Calibri Light" charset="0"/>
                      </a:endParaRPr>
                    </a:p>
                  </a:txBody>
                  <a:tcPr marL="68580" marR="68580" marT="0" marB="0"/>
                </a:tc>
                <a:tc>
                  <a:txBody>
                    <a:bodyPr/>
                    <a:lstStyle/>
                    <a:p>
                      <a:pPr marL="0" marR="0">
                        <a:lnSpc>
                          <a:spcPct val="107000"/>
                        </a:lnSpc>
                        <a:spcBef>
                          <a:spcPts val="0"/>
                        </a:spcBef>
                        <a:spcAft>
                          <a:spcPts val="0"/>
                        </a:spcAft>
                      </a:pPr>
                      <a:r>
                        <a:rPr lang="en-US" sz="1600" dirty="0">
                          <a:effectLst/>
                        </a:rPr>
                        <a:t>Delete the specified directory and all content.</a:t>
                      </a:r>
                      <a:endParaRPr lang="en-US" sz="1600" dirty="0">
                        <a:effectLst/>
                        <a:latin typeface="Calibri" charset="0"/>
                        <a:ea typeface="Calibri" charset="0"/>
                        <a:cs typeface="Calibri Light" charset="0"/>
                      </a:endParaRPr>
                    </a:p>
                  </a:txBody>
                  <a:tcPr marL="68580" marR="68580" marT="0" marB="0"/>
                </a:tc>
                <a:extLst>
                  <a:ext uri="{0D108BD9-81ED-4DB2-BD59-A6C34878D82A}">
                    <a16:rowId xmlns:a16="http://schemas.microsoft.com/office/drawing/2014/main" val="10007"/>
                  </a:ext>
                </a:extLst>
              </a:tr>
            </a:tbl>
          </a:graphicData>
        </a:graphic>
      </p:graphicFrame>
      <p:sp>
        <p:nvSpPr>
          <p:cNvPr id="5" name="Text Box 21"/>
          <p:cNvSpPr txBox="1">
            <a:spLocks noChangeArrowheads="1"/>
          </p:cNvSpPr>
          <p:nvPr/>
        </p:nvSpPr>
        <p:spPr bwMode="auto">
          <a:xfrm>
            <a:off x="2743201" y="6148564"/>
            <a:ext cx="5537835" cy="265430"/>
          </a:xfrm>
          <a:prstGeom prst="rect">
            <a:avLst/>
          </a:prstGeom>
          <a:solidFill>
            <a:schemeClr val="tx2">
              <a:lumMod val="20000"/>
              <a:lumOff val="80000"/>
            </a:schemeClr>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a:solidFill>
                  <a:srgbClr val="000000"/>
                </a:solidFill>
                <a:latin typeface="Menlo" charset="0"/>
                <a:ea typeface="Calibri" charset="0"/>
                <a:cs typeface="Menlo" charset="0"/>
              </a:rPr>
              <a:t>hdfs dfs -put hamlet.txt /hamlet</a:t>
            </a:r>
            <a:endParaRPr lang="en-US" sz="1100">
              <a:latin typeface="Calibri" charset="0"/>
              <a:ea typeface="Calibri" charset="0"/>
              <a:cs typeface="Calibri Light" charset="0"/>
            </a:endParaRPr>
          </a:p>
        </p:txBody>
      </p:sp>
      <p:sp>
        <p:nvSpPr>
          <p:cNvPr id="6" name="TextBox 5"/>
          <p:cNvSpPr txBox="1"/>
          <p:nvPr/>
        </p:nvSpPr>
        <p:spPr>
          <a:xfrm flipH="1">
            <a:off x="2179319" y="5715000"/>
            <a:ext cx="7498081" cy="369332"/>
          </a:xfrm>
          <a:prstGeom prst="rect">
            <a:avLst/>
          </a:prstGeom>
          <a:noFill/>
        </p:spPr>
        <p:txBody>
          <a:bodyPr wrap="square" rtlCol="0">
            <a:spAutoFit/>
          </a:bodyPr>
          <a:lstStyle/>
          <a:p>
            <a:r>
              <a:rPr lang="en-US" dirty="0"/>
              <a:t>Example:  place </a:t>
            </a:r>
            <a:r>
              <a:rPr lang="en-US" dirty="0" err="1"/>
              <a:t>hamlet.txt</a:t>
            </a:r>
            <a:r>
              <a:rPr lang="en-US" dirty="0"/>
              <a:t> in the Hadoop distributed file system:</a:t>
            </a:r>
          </a:p>
        </p:txBody>
      </p:sp>
    </p:spTree>
    <p:extLst>
      <p:ext uri="{BB962C8B-B14F-4D97-AF65-F5344CB8AC3E}">
        <p14:creationId xmlns:p14="http://schemas.microsoft.com/office/powerpoint/2010/main" val="1453509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5C70-10F1-4B8C-8A08-1BCC914A6CF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B3FA024-E39D-4174-8C64-E991E9E4D71F}"/>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548392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A72F-6A11-4D5A-B50E-3AE336996F40}"/>
              </a:ext>
            </a:extLst>
          </p:cNvPr>
          <p:cNvSpPr>
            <a:spLocks noGrp="1"/>
          </p:cNvSpPr>
          <p:nvPr>
            <p:ph type="title"/>
          </p:nvPr>
        </p:nvSpPr>
        <p:spPr/>
        <p:txBody>
          <a:bodyPr/>
          <a:lstStyle/>
          <a:p>
            <a:r>
              <a:rPr lang="en-CA" dirty="0"/>
              <a:t>Map Reduce</a:t>
            </a:r>
          </a:p>
        </p:txBody>
      </p:sp>
      <p:sp>
        <p:nvSpPr>
          <p:cNvPr id="3" name="Content Placeholder 2">
            <a:extLst>
              <a:ext uri="{FF2B5EF4-FFF2-40B4-BE49-F238E27FC236}">
                <a16:creationId xmlns:a16="http://schemas.microsoft.com/office/drawing/2014/main" id="{3631CB7A-8C9F-4733-AF2B-1A4C66C795DC}"/>
              </a:ext>
            </a:extLst>
          </p:cNvPr>
          <p:cNvSpPr>
            <a:spLocks noGrp="1"/>
          </p:cNvSpPr>
          <p:nvPr>
            <p:ph idx="1"/>
          </p:nvPr>
        </p:nvSpPr>
        <p:spPr/>
        <p:txBody>
          <a:bodyPr/>
          <a:lstStyle/>
          <a:p>
            <a:r>
              <a:rPr lang="en-CA" dirty="0"/>
              <a:t>Takes a set of data, and maps it to a series of queues (so it can be processed in parallel)</a:t>
            </a:r>
          </a:p>
          <a:p>
            <a:endParaRPr lang="en-CA" dirty="0"/>
          </a:p>
          <a:p>
            <a:r>
              <a:rPr lang="en-CA" dirty="0"/>
              <a:t>Reduce then executes those separate bits in parallel</a:t>
            </a:r>
          </a:p>
          <a:p>
            <a:endParaRPr lang="en-CA" dirty="0"/>
          </a:p>
          <a:p>
            <a:r>
              <a:rPr lang="en-CA" dirty="0"/>
              <a:t>The rules for map() and reduce() are up to the data scientist to decide, and have no default expected thing.  </a:t>
            </a:r>
          </a:p>
          <a:p>
            <a:endParaRPr lang="en-CA" dirty="0"/>
          </a:p>
          <a:p>
            <a:r>
              <a:rPr lang="en-CA" dirty="0"/>
              <a:t>It’s a bit more complicated than this (we’ll get there in a sec)</a:t>
            </a:r>
          </a:p>
        </p:txBody>
      </p:sp>
    </p:spTree>
    <p:extLst>
      <p:ext uri="{BB962C8B-B14F-4D97-AF65-F5344CB8AC3E}">
        <p14:creationId xmlns:p14="http://schemas.microsoft.com/office/powerpoint/2010/main" val="365508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B1D9F-5E80-4D46-ACD6-A2B74D9683E4}"/>
              </a:ext>
            </a:extLst>
          </p:cNvPr>
          <p:cNvSpPr>
            <a:spLocks noGrp="1"/>
          </p:cNvSpPr>
          <p:nvPr>
            <p:ph type="title"/>
          </p:nvPr>
        </p:nvSpPr>
        <p:spPr/>
        <p:txBody>
          <a:bodyPr/>
          <a:lstStyle/>
          <a:p>
            <a:r>
              <a:rPr lang="en-CA" dirty="0"/>
              <a:t>Apache Hadoop</a:t>
            </a:r>
          </a:p>
        </p:txBody>
      </p:sp>
      <p:pic>
        <p:nvPicPr>
          <p:cNvPr id="4" name="Content Placeholder 3">
            <a:extLst>
              <a:ext uri="{FF2B5EF4-FFF2-40B4-BE49-F238E27FC236}">
                <a16:creationId xmlns:a16="http://schemas.microsoft.com/office/drawing/2014/main" id="{D4C449C7-2C47-40A5-A077-EAE130EF159F}"/>
              </a:ext>
            </a:extLst>
          </p:cNvPr>
          <p:cNvPicPr>
            <a:picLocks noGrp="1" noChangeAspect="1"/>
          </p:cNvPicPr>
          <p:nvPr>
            <p:ph idx="1"/>
          </p:nvPr>
        </p:nvPicPr>
        <p:blipFill>
          <a:blip r:embed="rId2"/>
          <a:stretch>
            <a:fillRect/>
          </a:stretch>
        </p:blipFill>
        <p:spPr>
          <a:xfrm>
            <a:off x="2516392" y="1825625"/>
            <a:ext cx="7159215" cy="4351338"/>
          </a:xfrm>
          <a:prstGeom prst="rect">
            <a:avLst/>
          </a:prstGeom>
        </p:spPr>
      </p:pic>
    </p:spTree>
    <p:extLst>
      <p:ext uri="{BB962C8B-B14F-4D97-AF65-F5344CB8AC3E}">
        <p14:creationId xmlns:p14="http://schemas.microsoft.com/office/powerpoint/2010/main" val="282426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8DCC4-79E0-463D-B309-82714129A46C}"/>
              </a:ext>
            </a:extLst>
          </p:cNvPr>
          <p:cNvSpPr>
            <a:spLocks noGrp="1"/>
          </p:cNvSpPr>
          <p:nvPr>
            <p:ph type="title"/>
          </p:nvPr>
        </p:nvSpPr>
        <p:spPr/>
        <p:txBody>
          <a:bodyPr/>
          <a:lstStyle/>
          <a:p>
            <a:r>
              <a:rPr lang="en-CA" dirty="0"/>
              <a:t>Hadoop</a:t>
            </a:r>
          </a:p>
        </p:txBody>
      </p:sp>
      <p:sp>
        <p:nvSpPr>
          <p:cNvPr id="4" name="Content Placeholder 3">
            <a:extLst>
              <a:ext uri="{FF2B5EF4-FFF2-40B4-BE49-F238E27FC236}">
                <a16:creationId xmlns:a16="http://schemas.microsoft.com/office/drawing/2014/main" id="{E3E9E208-B10D-432B-AF99-4CE6AF6C1996}"/>
              </a:ext>
            </a:extLst>
          </p:cNvPr>
          <p:cNvSpPr>
            <a:spLocks noGrp="1"/>
          </p:cNvSpPr>
          <p:nvPr>
            <p:ph sz="half" idx="1"/>
          </p:nvPr>
        </p:nvSpPr>
        <p:spPr/>
        <p:txBody>
          <a:bodyPr/>
          <a:lstStyle/>
          <a:p>
            <a:r>
              <a:rPr lang="en-CA" dirty="0"/>
              <a:t>Hadoop is just some software that runs and manages the key things on the right</a:t>
            </a:r>
          </a:p>
          <a:p>
            <a:r>
              <a:rPr lang="en-CA" dirty="0"/>
              <a:t>3 basic steps:</a:t>
            </a:r>
          </a:p>
          <a:p>
            <a:r>
              <a:rPr lang="en-CA" dirty="0"/>
              <a:t>Some files in distributed storage</a:t>
            </a:r>
          </a:p>
          <a:p>
            <a:r>
              <a:rPr lang="en-CA" dirty="0"/>
              <a:t>A program for the map and reduce function</a:t>
            </a:r>
          </a:p>
          <a:p>
            <a:r>
              <a:rPr lang="en-CA" dirty="0"/>
              <a:t>Configuration settings for how to use the cluster</a:t>
            </a:r>
          </a:p>
        </p:txBody>
      </p:sp>
      <p:pic>
        <p:nvPicPr>
          <p:cNvPr id="1026" name="Picture 2" descr="Hadoop Big Data, Big Data">
            <a:extLst>
              <a:ext uri="{FF2B5EF4-FFF2-40B4-BE49-F238E27FC236}">
                <a16:creationId xmlns:a16="http://schemas.microsoft.com/office/drawing/2014/main" id="{FDE19385-5E5F-4D18-83E3-0C2BADBD9E5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19213" y="1825625"/>
            <a:ext cx="36875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769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D7BF-A785-4A31-B472-8118FFD7DCE2}"/>
              </a:ext>
            </a:extLst>
          </p:cNvPr>
          <p:cNvSpPr>
            <a:spLocks noGrp="1"/>
          </p:cNvSpPr>
          <p:nvPr>
            <p:ph type="title"/>
          </p:nvPr>
        </p:nvSpPr>
        <p:spPr/>
        <p:txBody>
          <a:bodyPr/>
          <a:lstStyle/>
          <a:p>
            <a:r>
              <a:rPr lang="en-CA" dirty="0"/>
              <a:t>Cluster System (that runs this stuff)</a:t>
            </a:r>
          </a:p>
        </p:txBody>
      </p:sp>
      <p:pic>
        <p:nvPicPr>
          <p:cNvPr id="4" name="Content Placeholder 3">
            <a:extLst>
              <a:ext uri="{FF2B5EF4-FFF2-40B4-BE49-F238E27FC236}">
                <a16:creationId xmlns:a16="http://schemas.microsoft.com/office/drawing/2014/main" id="{4FDF7D60-AC0C-4991-8587-E57CE31EBAE7}"/>
              </a:ext>
            </a:extLst>
          </p:cNvPr>
          <p:cNvPicPr>
            <a:picLocks noGrp="1" noChangeAspect="1"/>
          </p:cNvPicPr>
          <p:nvPr>
            <p:ph idx="1"/>
          </p:nvPr>
        </p:nvPicPr>
        <p:blipFill>
          <a:blip r:embed="rId2"/>
          <a:stretch>
            <a:fillRect/>
          </a:stretch>
        </p:blipFill>
        <p:spPr>
          <a:xfrm>
            <a:off x="2142763" y="1825625"/>
            <a:ext cx="7906473" cy="4351338"/>
          </a:xfrm>
          <a:prstGeom prst="rect">
            <a:avLst/>
          </a:prstGeom>
        </p:spPr>
      </p:pic>
    </p:spTree>
    <p:extLst>
      <p:ext uri="{BB962C8B-B14F-4D97-AF65-F5344CB8AC3E}">
        <p14:creationId xmlns:p14="http://schemas.microsoft.com/office/powerpoint/2010/main" val="502672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F22C-9D8A-4C74-B359-0CE4F6892241}"/>
              </a:ext>
            </a:extLst>
          </p:cNvPr>
          <p:cNvSpPr>
            <a:spLocks noGrp="1"/>
          </p:cNvSpPr>
          <p:nvPr>
            <p:ph type="title"/>
          </p:nvPr>
        </p:nvSpPr>
        <p:spPr/>
        <p:txBody>
          <a:bodyPr/>
          <a:lstStyle/>
          <a:p>
            <a:r>
              <a:rPr lang="en-CA" dirty="0"/>
              <a:t>Clusters</a:t>
            </a:r>
          </a:p>
        </p:txBody>
      </p:sp>
      <p:sp>
        <p:nvSpPr>
          <p:cNvPr id="3" name="Content Placeholder 2">
            <a:extLst>
              <a:ext uri="{FF2B5EF4-FFF2-40B4-BE49-F238E27FC236}">
                <a16:creationId xmlns:a16="http://schemas.microsoft.com/office/drawing/2014/main" id="{B9DCA78E-0820-4AFB-92E9-B89CBD215248}"/>
              </a:ext>
            </a:extLst>
          </p:cNvPr>
          <p:cNvSpPr>
            <a:spLocks noGrp="1"/>
          </p:cNvSpPr>
          <p:nvPr>
            <p:ph idx="1"/>
          </p:nvPr>
        </p:nvSpPr>
        <p:spPr/>
        <p:txBody>
          <a:bodyPr/>
          <a:lstStyle/>
          <a:p>
            <a:r>
              <a:rPr lang="en-CA" dirty="0"/>
              <a:t>Behind the scenes clusters do a lot to deal with hardware failures (compute and storage)</a:t>
            </a:r>
          </a:p>
          <a:p>
            <a:endParaRPr lang="en-CA" dirty="0"/>
          </a:p>
          <a:p>
            <a:r>
              <a:rPr lang="en-CA" dirty="0"/>
              <a:t>The distributed architecture lends itself to some sort of batch system</a:t>
            </a:r>
          </a:p>
          <a:p>
            <a:endParaRPr lang="en-CA" dirty="0"/>
          </a:p>
          <a:p>
            <a:endParaRPr lang="en-CA" dirty="0"/>
          </a:p>
        </p:txBody>
      </p:sp>
    </p:spTree>
    <p:extLst>
      <p:ext uri="{BB962C8B-B14F-4D97-AF65-F5344CB8AC3E}">
        <p14:creationId xmlns:p14="http://schemas.microsoft.com/office/powerpoint/2010/main" val="335526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for checkpoint files</a:t>
            </a:r>
          </a:p>
        </p:txBody>
      </p:sp>
      <p:sp>
        <p:nvSpPr>
          <p:cNvPr id="3" name="Content Placeholder 2"/>
          <p:cNvSpPr>
            <a:spLocks noGrp="1"/>
          </p:cNvSpPr>
          <p:nvPr>
            <p:ph idx="1"/>
          </p:nvPr>
        </p:nvSpPr>
        <p:spPr/>
        <p:txBody>
          <a:bodyPr>
            <a:normAutofit/>
          </a:bodyPr>
          <a:lstStyle/>
          <a:p>
            <a:pPr lvl="0"/>
            <a:r>
              <a:rPr lang="en-US" dirty="0"/>
              <a:t>Checkpoint files help mitigate the risk of a hardware or software failure in a long running job.</a:t>
            </a:r>
          </a:p>
          <a:p>
            <a:pPr lvl="0"/>
            <a:r>
              <a:rPr lang="en-US" dirty="0"/>
              <a:t>Checkpoint files also provide snapshots of the application at different simulation epochs, help in debugging, aid in performance monitoring and analysis, and can help improve load-balancing decisions for better distributed memory usage.</a:t>
            </a:r>
          </a:p>
          <a:p>
            <a:endParaRPr lang="en-US" dirty="0"/>
          </a:p>
        </p:txBody>
      </p:sp>
    </p:spTree>
    <p:extLst>
      <p:ext uri="{BB962C8B-B14F-4D97-AF65-F5344CB8AC3E}">
        <p14:creationId xmlns:p14="http://schemas.microsoft.com/office/powerpoint/2010/main" val="42168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612D-522F-48EA-B057-D626AF972E2D}"/>
              </a:ext>
            </a:extLst>
          </p:cNvPr>
          <p:cNvSpPr>
            <a:spLocks noGrp="1"/>
          </p:cNvSpPr>
          <p:nvPr>
            <p:ph type="title"/>
          </p:nvPr>
        </p:nvSpPr>
        <p:spPr/>
        <p:txBody>
          <a:bodyPr/>
          <a:lstStyle/>
          <a:p>
            <a:r>
              <a:rPr lang="en-CA" dirty="0"/>
              <a:t>Batch vs. Transactional</a:t>
            </a:r>
          </a:p>
        </p:txBody>
      </p:sp>
      <p:sp>
        <p:nvSpPr>
          <p:cNvPr id="3" name="Content Placeholder 2">
            <a:extLst>
              <a:ext uri="{FF2B5EF4-FFF2-40B4-BE49-F238E27FC236}">
                <a16:creationId xmlns:a16="http://schemas.microsoft.com/office/drawing/2014/main" id="{C60968D1-94A8-4C33-B051-217A723B8A19}"/>
              </a:ext>
            </a:extLst>
          </p:cNvPr>
          <p:cNvSpPr>
            <a:spLocks noGrp="1"/>
          </p:cNvSpPr>
          <p:nvPr>
            <p:ph idx="1"/>
          </p:nvPr>
        </p:nvSpPr>
        <p:spPr/>
        <p:txBody>
          <a:bodyPr/>
          <a:lstStyle/>
          <a:p>
            <a:r>
              <a:rPr lang="en-CA" dirty="0"/>
              <a:t>A bit of jargon</a:t>
            </a:r>
          </a:p>
          <a:p>
            <a:endParaRPr lang="en-CA" dirty="0"/>
          </a:p>
          <a:p>
            <a:r>
              <a:rPr lang="en-CA" dirty="0"/>
              <a:t>A batch process is where you wait until you have a lot of data, break it up into batches and process them</a:t>
            </a:r>
          </a:p>
          <a:p>
            <a:endParaRPr lang="en-CA" dirty="0"/>
          </a:p>
          <a:p>
            <a:r>
              <a:rPr lang="en-CA" dirty="0"/>
              <a:t>Transactional process are where the data is processed immediately upon receipt and the result returned as quickly as possible.  </a:t>
            </a:r>
          </a:p>
        </p:txBody>
      </p:sp>
    </p:spTree>
    <p:extLst>
      <p:ext uri="{BB962C8B-B14F-4D97-AF65-F5344CB8AC3E}">
        <p14:creationId xmlns:p14="http://schemas.microsoft.com/office/powerpoint/2010/main" val="822340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F289E-2BAB-41A7-B23B-3B65B7722B07}"/>
              </a:ext>
            </a:extLst>
          </p:cNvPr>
          <p:cNvSpPr>
            <a:spLocks noGrp="1"/>
          </p:cNvSpPr>
          <p:nvPr>
            <p:ph type="title"/>
          </p:nvPr>
        </p:nvSpPr>
        <p:spPr/>
        <p:txBody>
          <a:bodyPr/>
          <a:lstStyle/>
          <a:p>
            <a:r>
              <a:rPr lang="en-CA" dirty="0"/>
              <a:t>Batch Processing:  Map Reduce</a:t>
            </a:r>
          </a:p>
        </p:txBody>
      </p:sp>
      <p:sp>
        <p:nvSpPr>
          <p:cNvPr id="3" name="Content Placeholder 2">
            <a:extLst>
              <a:ext uri="{FF2B5EF4-FFF2-40B4-BE49-F238E27FC236}">
                <a16:creationId xmlns:a16="http://schemas.microsoft.com/office/drawing/2014/main" id="{D938FE9C-3617-493F-8B26-636677258CBF}"/>
              </a:ext>
            </a:extLst>
          </p:cNvPr>
          <p:cNvSpPr>
            <a:spLocks noGrp="1"/>
          </p:cNvSpPr>
          <p:nvPr>
            <p:ph idx="1"/>
          </p:nvPr>
        </p:nvSpPr>
        <p:spPr/>
        <p:txBody>
          <a:bodyPr/>
          <a:lstStyle/>
          <a:p>
            <a:r>
              <a:rPr lang="en-CA" dirty="0"/>
              <a:t>Map reduce is a framework (/pattern) for doing batch processes</a:t>
            </a:r>
          </a:p>
          <a:p>
            <a:endParaRPr lang="en-CA" dirty="0"/>
          </a:p>
          <a:p>
            <a:r>
              <a:rPr lang="en-CA" dirty="0"/>
              <a:t>There are no particular constraints on the type of data you work with</a:t>
            </a:r>
          </a:p>
          <a:p>
            <a:endParaRPr lang="en-CA" dirty="0"/>
          </a:p>
          <a:p>
            <a:r>
              <a:rPr lang="en-CA" dirty="0"/>
              <a:t>There is a coordination overhead in managing a job, (and then summarising the results through some merge at the end)</a:t>
            </a:r>
          </a:p>
          <a:p>
            <a:endParaRPr lang="en-CA" dirty="0"/>
          </a:p>
          <a:p>
            <a:endParaRPr lang="en-CA" dirty="0"/>
          </a:p>
        </p:txBody>
      </p:sp>
    </p:spTree>
    <p:extLst>
      <p:ext uri="{BB962C8B-B14F-4D97-AF65-F5344CB8AC3E}">
        <p14:creationId xmlns:p14="http://schemas.microsoft.com/office/powerpoint/2010/main" val="2850952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0DDC-3B54-46F1-9FE2-416CF36BF460}"/>
              </a:ext>
            </a:extLst>
          </p:cNvPr>
          <p:cNvSpPr>
            <a:spLocks noGrp="1"/>
          </p:cNvSpPr>
          <p:nvPr>
            <p:ph type="title"/>
          </p:nvPr>
        </p:nvSpPr>
        <p:spPr/>
        <p:txBody>
          <a:bodyPr/>
          <a:lstStyle/>
          <a:p>
            <a:r>
              <a:rPr lang="en-CA" dirty="0"/>
              <a:t>Map Reduce</a:t>
            </a:r>
          </a:p>
        </p:txBody>
      </p:sp>
      <p:pic>
        <p:nvPicPr>
          <p:cNvPr id="4" name="Content Placeholder 3">
            <a:extLst>
              <a:ext uri="{FF2B5EF4-FFF2-40B4-BE49-F238E27FC236}">
                <a16:creationId xmlns:a16="http://schemas.microsoft.com/office/drawing/2014/main" id="{D50886D4-D274-4B41-8525-0473A9952A86}"/>
              </a:ext>
            </a:extLst>
          </p:cNvPr>
          <p:cNvPicPr>
            <a:picLocks noGrp="1" noChangeAspect="1"/>
          </p:cNvPicPr>
          <p:nvPr>
            <p:ph idx="1"/>
          </p:nvPr>
        </p:nvPicPr>
        <p:blipFill>
          <a:blip r:embed="rId2"/>
          <a:stretch>
            <a:fillRect/>
          </a:stretch>
        </p:blipFill>
        <p:spPr>
          <a:xfrm>
            <a:off x="2585862" y="1825625"/>
            <a:ext cx="7020276" cy="4351338"/>
          </a:xfrm>
          <a:prstGeom prst="rect">
            <a:avLst/>
          </a:prstGeom>
        </p:spPr>
      </p:pic>
    </p:spTree>
    <p:extLst>
      <p:ext uri="{BB962C8B-B14F-4D97-AF65-F5344CB8AC3E}">
        <p14:creationId xmlns:p14="http://schemas.microsoft.com/office/powerpoint/2010/main" val="3239553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2FFCB-0391-4249-A302-62DF4FC95814}"/>
              </a:ext>
            </a:extLst>
          </p:cNvPr>
          <p:cNvSpPr>
            <a:spLocks noGrp="1"/>
          </p:cNvSpPr>
          <p:nvPr>
            <p:ph type="title"/>
          </p:nvPr>
        </p:nvSpPr>
        <p:spPr/>
        <p:txBody>
          <a:bodyPr/>
          <a:lstStyle/>
          <a:p>
            <a:r>
              <a:rPr lang="en-CA" dirty="0"/>
              <a:t>The Genius of Map Reduce</a:t>
            </a:r>
          </a:p>
        </p:txBody>
      </p:sp>
      <p:sp>
        <p:nvSpPr>
          <p:cNvPr id="3" name="Content Placeholder 2">
            <a:extLst>
              <a:ext uri="{FF2B5EF4-FFF2-40B4-BE49-F238E27FC236}">
                <a16:creationId xmlns:a16="http://schemas.microsoft.com/office/drawing/2014/main" id="{31CECA9B-CF21-4F45-BA25-3252DDEB30EC}"/>
              </a:ext>
            </a:extLst>
          </p:cNvPr>
          <p:cNvSpPr>
            <a:spLocks noGrp="1"/>
          </p:cNvSpPr>
          <p:nvPr>
            <p:ph idx="1"/>
          </p:nvPr>
        </p:nvSpPr>
        <p:spPr/>
        <p:txBody>
          <a:bodyPr/>
          <a:lstStyle/>
          <a:p>
            <a:r>
              <a:rPr lang="en-CA" dirty="0"/>
              <a:t>Traditionally, data processing requires moving data from the storage node to the processing node that runs the data processing algorithm. This approach works  fine for smaller datasets; however, with large datasets, moving data can incur more overhead than the actual processing of the data.</a:t>
            </a:r>
            <a:br>
              <a:rPr lang="en-CA" dirty="0"/>
            </a:br>
            <a:endParaRPr lang="en-CA" dirty="0"/>
          </a:p>
          <a:p>
            <a:r>
              <a:rPr lang="en-CA" dirty="0"/>
              <a:t>With MapReduce, the data processing algorithm is instead moved to the nodes that store the data.</a:t>
            </a:r>
            <a:br>
              <a:rPr lang="en-CA" dirty="0"/>
            </a:br>
            <a:br>
              <a:rPr lang="en-CA" dirty="0"/>
            </a:br>
            <a:r>
              <a:rPr lang="en-CA" dirty="0"/>
              <a:t>(think object oriented programming, only for big data sets)  </a:t>
            </a:r>
          </a:p>
        </p:txBody>
      </p:sp>
    </p:spTree>
    <p:extLst>
      <p:ext uri="{BB962C8B-B14F-4D97-AF65-F5344CB8AC3E}">
        <p14:creationId xmlns:p14="http://schemas.microsoft.com/office/powerpoint/2010/main" val="722210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F1273-6B3F-41F1-8252-93E6E5AFFE8B}"/>
              </a:ext>
            </a:extLst>
          </p:cNvPr>
          <p:cNvSpPr>
            <a:spLocks noGrp="1"/>
          </p:cNvSpPr>
          <p:nvPr>
            <p:ph type="title"/>
          </p:nvPr>
        </p:nvSpPr>
        <p:spPr/>
        <p:txBody>
          <a:bodyPr/>
          <a:lstStyle/>
          <a:p>
            <a:r>
              <a:rPr lang="en-CA" dirty="0"/>
              <a:t>The Map – splitting data </a:t>
            </a:r>
          </a:p>
        </p:txBody>
      </p:sp>
      <p:sp>
        <p:nvSpPr>
          <p:cNvPr id="3" name="Content Placeholder 2">
            <a:extLst>
              <a:ext uri="{FF2B5EF4-FFF2-40B4-BE49-F238E27FC236}">
                <a16:creationId xmlns:a16="http://schemas.microsoft.com/office/drawing/2014/main" id="{F98345A5-1349-4783-A6A3-C9217E3B0F18}"/>
              </a:ext>
            </a:extLst>
          </p:cNvPr>
          <p:cNvSpPr>
            <a:spLocks noGrp="1"/>
          </p:cNvSpPr>
          <p:nvPr>
            <p:ph idx="1"/>
          </p:nvPr>
        </p:nvSpPr>
        <p:spPr/>
        <p:txBody>
          <a:bodyPr/>
          <a:lstStyle/>
          <a:p>
            <a:r>
              <a:rPr lang="en-CA" dirty="0"/>
              <a:t>Each split is parsed into its constituent records as a key-value pair.</a:t>
            </a:r>
          </a:p>
          <a:p>
            <a:r>
              <a:rPr lang="en-CA" dirty="0"/>
              <a:t>This is user (data scientist) defined split</a:t>
            </a:r>
          </a:p>
          <a:p>
            <a:r>
              <a:rPr lang="en-CA" dirty="0"/>
              <a:t>Map can also filter and or transform your data</a:t>
            </a:r>
          </a:p>
        </p:txBody>
      </p:sp>
      <p:pic>
        <p:nvPicPr>
          <p:cNvPr id="4" name="Picture 3">
            <a:extLst>
              <a:ext uri="{FF2B5EF4-FFF2-40B4-BE49-F238E27FC236}">
                <a16:creationId xmlns:a16="http://schemas.microsoft.com/office/drawing/2014/main" id="{9AF89E7A-691C-4853-B18E-3F911495D9ED}"/>
              </a:ext>
            </a:extLst>
          </p:cNvPr>
          <p:cNvPicPr>
            <a:picLocks noChangeAspect="1"/>
          </p:cNvPicPr>
          <p:nvPr/>
        </p:nvPicPr>
        <p:blipFill>
          <a:blip r:embed="rId2"/>
          <a:stretch>
            <a:fillRect/>
          </a:stretch>
        </p:blipFill>
        <p:spPr>
          <a:xfrm>
            <a:off x="1181629" y="3461809"/>
            <a:ext cx="5857875" cy="2533650"/>
          </a:xfrm>
          <a:prstGeom prst="rect">
            <a:avLst/>
          </a:prstGeom>
        </p:spPr>
      </p:pic>
    </p:spTree>
    <p:extLst>
      <p:ext uri="{BB962C8B-B14F-4D97-AF65-F5344CB8AC3E}">
        <p14:creationId xmlns:p14="http://schemas.microsoft.com/office/powerpoint/2010/main" val="3973264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E175E-AF29-44FB-9A55-192408311C5E}"/>
              </a:ext>
            </a:extLst>
          </p:cNvPr>
          <p:cNvSpPr>
            <a:spLocks noGrp="1"/>
          </p:cNvSpPr>
          <p:nvPr>
            <p:ph type="title"/>
          </p:nvPr>
        </p:nvSpPr>
        <p:spPr/>
        <p:txBody>
          <a:bodyPr/>
          <a:lstStyle/>
          <a:p>
            <a:r>
              <a:rPr lang="en-CA" dirty="0"/>
              <a:t>Combine</a:t>
            </a:r>
          </a:p>
        </p:txBody>
      </p:sp>
      <p:sp>
        <p:nvSpPr>
          <p:cNvPr id="3" name="Content Placeholder 2">
            <a:extLst>
              <a:ext uri="{FF2B5EF4-FFF2-40B4-BE49-F238E27FC236}">
                <a16:creationId xmlns:a16="http://schemas.microsoft.com/office/drawing/2014/main" id="{CC316F93-F53A-4CD6-8111-D2E9C69D474A}"/>
              </a:ext>
            </a:extLst>
          </p:cNvPr>
          <p:cNvSpPr>
            <a:spLocks noGrp="1"/>
          </p:cNvSpPr>
          <p:nvPr>
            <p:ph idx="1"/>
          </p:nvPr>
        </p:nvSpPr>
        <p:spPr>
          <a:xfrm>
            <a:off x="838200" y="2628899"/>
            <a:ext cx="9668933" cy="3548063"/>
          </a:xfrm>
        </p:spPr>
        <p:txBody>
          <a:bodyPr>
            <a:normAutofit/>
          </a:bodyPr>
          <a:lstStyle/>
          <a:p>
            <a:r>
              <a:rPr lang="en-CA" dirty="0"/>
              <a:t>The combine phase takes a series of K-V pairs, and bundles them up into a batch to be worked on somewhere</a:t>
            </a:r>
          </a:p>
          <a:p>
            <a:r>
              <a:rPr lang="en-CA" dirty="0"/>
              <a:t>This is a preparation stage to get the data to the reducer, or bundle up the data so the reducer can work on several K-V pairs easily</a:t>
            </a:r>
          </a:p>
          <a:p>
            <a:r>
              <a:rPr lang="en-CA" dirty="0"/>
              <a:t>Technically the combine() is usually considered part of reduce, but the distinction isn’t really important</a:t>
            </a:r>
          </a:p>
          <a:p>
            <a:r>
              <a:rPr lang="en-CA" dirty="0"/>
              <a:t>(At this stage the ‘reducer’ has no specific function)</a:t>
            </a:r>
          </a:p>
        </p:txBody>
      </p:sp>
      <p:pic>
        <p:nvPicPr>
          <p:cNvPr id="4" name="Picture 3">
            <a:extLst>
              <a:ext uri="{FF2B5EF4-FFF2-40B4-BE49-F238E27FC236}">
                <a16:creationId xmlns:a16="http://schemas.microsoft.com/office/drawing/2014/main" id="{35BD4F1B-832B-41FB-90D4-CBF3E658DFE5}"/>
              </a:ext>
            </a:extLst>
          </p:cNvPr>
          <p:cNvPicPr>
            <a:picLocks noChangeAspect="1"/>
          </p:cNvPicPr>
          <p:nvPr/>
        </p:nvPicPr>
        <p:blipFill>
          <a:blip r:embed="rId2"/>
          <a:stretch>
            <a:fillRect/>
          </a:stretch>
        </p:blipFill>
        <p:spPr>
          <a:xfrm>
            <a:off x="3543300" y="85199"/>
            <a:ext cx="3771370" cy="2484433"/>
          </a:xfrm>
          <a:prstGeom prst="rect">
            <a:avLst/>
          </a:prstGeom>
        </p:spPr>
      </p:pic>
    </p:spTree>
    <p:extLst>
      <p:ext uri="{BB962C8B-B14F-4D97-AF65-F5344CB8AC3E}">
        <p14:creationId xmlns:p14="http://schemas.microsoft.com/office/powerpoint/2010/main" val="1339401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F59EC-F9E5-4942-B55C-1DFA43C19ADD}"/>
              </a:ext>
            </a:extLst>
          </p:cNvPr>
          <p:cNvSpPr>
            <a:spLocks noGrp="1"/>
          </p:cNvSpPr>
          <p:nvPr>
            <p:ph type="title"/>
          </p:nvPr>
        </p:nvSpPr>
        <p:spPr/>
        <p:txBody>
          <a:bodyPr/>
          <a:lstStyle/>
          <a:p>
            <a:r>
              <a:rPr lang="en-CA" dirty="0"/>
              <a:t>Partition</a:t>
            </a:r>
          </a:p>
        </p:txBody>
      </p:sp>
      <p:sp>
        <p:nvSpPr>
          <p:cNvPr id="3" name="Content Placeholder 2">
            <a:extLst>
              <a:ext uri="{FF2B5EF4-FFF2-40B4-BE49-F238E27FC236}">
                <a16:creationId xmlns:a16="http://schemas.microsoft.com/office/drawing/2014/main" id="{B1B1A7C5-64F2-4575-91FE-920C4482A6B7}"/>
              </a:ext>
            </a:extLst>
          </p:cNvPr>
          <p:cNvSpPr>
            <a:spLocks noGrp="1"/>
          </p:cNvSpPr>
          <p:nvPr>
            <p:ph idx="1"/>
          </p:nvPr>
        </p:nvSpPr>
        <p:spPr/>
        <p:txBody>
          <a:bodyPr>
            <a:normAutofit lnSpcReduction="10000"/>
          </a:bodyPr>
          <a:lstStyle/>
          <a:p>
            <a:r>
              <a:rPr lang="en-CA" dirty="0"/>
              <a:t>Combine bundles together data to be reduced</a:t>
            </a:r>
          </a:p>
          <a:p>
            <a:r>
              <a:rPr lang="en-CA" dirty="0"/>
              <a:t>Partition breaks up the combined data so it can be sent to different reducers (maybe the same algorithm of reducers, but just on different clusters)</a:t>
            </a:r>
          </a:p>
          <a:p>
            <a:endParaRPr lang="en-CA" dirty="0"/>
          </a:p>
          <a:p>
            <a:r>
              <a:rPr lang="en-CA" dirty="0"/>
              <a:t>It’s important to ensure fair and, where applicable, random allocation of data to each reducer</a:t>
            </a:r>
          </a:p>
          <a:p>
            <a:endParaRPr lang="en-CA" dirty="0"/>
          </a:p>
          <a:p>
            <a:r>
              <a:rPr lang="en-CA" dirty="0"/>
              <a:t>Fair is a tricky concept, you need the correct result but you don’t want to shove all of your data onto a single node in a cluster either.  </a:t>
            </a:r>
          </a:p>
        </p:txBody>
      </p:sp>
    </p:spTree>
    <p:extLst>
      <p:ext uri="{BB962C8B-B14F-4D97-AF65-F5344CB8AC3E}">
        <p14:creationId xmlns:p14="http://schemas.microsoft.com/office/powerpoint/2010/main" val="2532239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4FA4-E1C1-4634-9709-E1EB85F147A4}"/>
              </a:ext>
            </a:extLst>
          </p:cNvPr>
          <p:cNvSpPr>
            <a:spLocks noGrp="1"/>
          </p:cNvSpPr>
          <p:nvPr>
            <p:ph type="title"/>
          </p:nvPr>
        </p:nvSpPr>
        <p:spPr/>
        <p:txBody>
          <a:bodyPr/>
          <a:lstStyle/>
          <a:p>
            <a:r>
              <a:rPr lang="en-CA" dirty="0"/>
              <a:t>Shuffle and (or) Sort</a:t>
            </a:r>
          </a:p>
        </p:txBody>
      </p:sp>
      <p:pic>
        <p:nvPicPr>
          <p:cNvPr id="4" name="Content Placeholder 3">
            <a:extLst>
              <a:ext uri="{FF2B5EF4-FFF2-40B4-BE49-F238E27FC236}">
                <a16:creationId xmlns:a16="http://schemas.microsoft.com/office/drawing/2014/main" id="{6A0EC65C-8614-4909-AD4B-A514E2A08B5E}"/>
              </a:ext>
            </a:extLst>
          </p:cNvPr>
          <p:cNvPicPr>
            <a:picLocks noGrp="1" noChangeAspect="1"/>
          </p:cNvPicPr>
          <p:nvPr>
            <p:ph idx="1"/>
          </p:nvPr>
        </p:nvPicPr>
        <p:blipFill>
          <a:blip r:embed="rId2"/>
          <a:stretch>
            <a:fillRect/>
          </a:stretch>
        </p:blipFill>
        <p:spPr>
          <a:xfrm>
            <a:off x="2753608" y="1825625"/>
            <a:ext cx="6684784" cy="4351338"/>
          </a:xfrm>
          <a:prstGeom prst="rect">
            <a:avLst/>
          </a:prstGeom>
        </p:spPr>
      </p:pic>
    </p:spTree>
    <p:extLst>
      <p:ext uri="{BB962C8B-B14F-4D97-AF65-F5344CB8AC3E}">
        <p14:creationId xmlns:p14="http://schemas.microsoft.com/office/powerpoint/2010/main" val="1075282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F956-E579-4568-8061-1F250D607A0E}"/>
              </a:ext>
            </a:extLst>
          </p:cNvPr>
          <p:cNvSpPr>
            <a:spLocks noGrp="1"/>
          </p:cNvSpPr>
          <p:nvPr>
            <p:ph type="title"/>
          </p:nvPr>
        </p:nvSpPr>
        <p:spPr/>
        <p:txBody>
          <a:bodyPr/>
          <a:lstStyle/>
          <a:p>
            <a:r>
              <a:rPr lang="en-CA" dirty="0"/>
              <a:t>Shuffle and Sort</a:t>
            </a:r>
          </a:p>
        </p:txBody>
      </p:sp>
      <p:sp>
        <p:nvSpPr>
          <p:cNvPr id="3" name="Content Placeholder 2">
            <a:extLst>
              <a:ext uri="{FF2B5EF4-FFF2-40B4-BE49-F238E27FC236}">
                <a16:creationId xmlns:a16="http://schemas.microsoft.com/office/drawing/2014/main" id="{051E075D-7614-44F8-A4D2-2BBBD6361D59}"/>
              </a:ext>
            </a:extLst>
          </p:cNvPr>
          <p:cNvSpPr>
            <a:spLocks noGrp="1"/>
          </p:cNvSpPr>
          <p:nvPr>
            <p:ph idx="1"/>
          </p:nvPr>
        </p:nvSpPr>
        <p:spPr/>
        <p:txBody>
          <a:bodyPr/>
          <a:lstStyle/>
          <a:p>
            <a:r>
              <a:rPr lang="en-CA" dirty="0"/>
              <a:t>the MapReduce engine automatically groups and sorts the key-value pairs according to the keys so that the output contains a sorted list of all input keys and their values with the same keys appearing together. </a:t>
            </a:r>
          </a:p>
          <a:p>
            <a:r>
              <a:rPr lang="en-CA" dirty="0"/>
              <a:t>The way in which keys are grouped and sorted can be customized.</a:t>
            </a:r>
          </a:p>
          <a:p>
            <a:endParaRPr lang="en-CA" dirty="0"/>
          </a:p>
          <a:p>
            <a:r>
              <a:rPr lang="en-CA" dirty="0"/>
              <a:t>(Depending on your data, sorting by key may or may not screw up your results, remember what I said about things like student numbers?  Your student number is your primary key in the database… but it also means something).  </a:t>
            </a:r>
          </a:p>
        </p:txBody>
      </p:sp>
    </p:spTree>
    <p:extLst>
      <p:ext uri="{BB962C8B-B14F-4D97-AF65-F5344CB8AC3E}">
        <p14:creationId xmlns:p14="http://schemas.microsoft.com/office/powerpoint/2010/main" val="1280711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A99D-DE6B-4245-840A-30C7F70C5B28}"/>
              </a:ext>
            </a:extLst>
          </p:cNvPr>
          <p:cNvSpPr>
            <a:spLocks noGrp="1"/>
          </p:cNvSpPr>
          <p:nvPr>
            <p:ph type="title"/>
          </p:nvPr>
        </p:nvSpPr>
        <p:spPr/>
        <p:txBody>
          <a:bodyPr/>
          <a:lstStyle/>
          <a:p>
            <a:r>
              <a:rPr lang="en-CA" dirty="0"/>
              <a:t>Reduce</a:t>
            </a:r>
          </a:p>
        </p:txBody>
      </p:sp>
      <p:sp>
        <p:nvSpPr>
          <p:cNvPr id="3" name="Content Placeholder 2">
            <a:extLst>
              <a:ext uri="{FF2B5EF4-FFF2-40B4-BE49-F238E27FC236}">
                <a16:creationId xmlns:a16="http://schemas.microsoft.com/office/drawing/2014/main" id="{D104A9E8-3097-43A1-8777-06CFD49FD1CF}"/>
              </a:ext>
            </a:extLst>
          </p:cNvPr>
          <p:cNvSpPr>
            <a:spLocks noGrp="1"/>
          </p:cNvSpPr>
          <p:nvPr>
            <p:ph idx="1"/>
          </p:nvPr>
        </p:nvSpPr>
        <p:spPr/>
        <p:txBody>
          <a:bodyPr/>
          <a:lstStyle/>
          <a:p>
            <a:r>
              <a:rPr lang="en-CA" dirty="0"/>
              <a:t>This is done with a reducer function (user defined)</a:t>
            </a:r>
          </a:p>
          <a:p>
            <a:r>
              <a:rPr lang="en-CA" dirty="0"/>
              <a:t>This function in some way processes each key value pair, or each set of key value pairs to produce a result</a:t>
            </a:r>
          </a:p>
          <a:p>
            <a:r>
              <a:rPr lang="en-CA" dirty="0"/>
              <a:t>The result could be null, or it could be another key value pair, or something else</a:t>
            </a:r>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2761652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Checkpointing</a:t>
            </a:r>
            <a:r>
              <a:rPr lang="en-US" dirty="0"/>
              <a:t> Strategies</a:t>
            </a:r>
          </a:p>
        </p:txBody>
      </p:sp>
      <p:sp>
        <p:nvSpPr>
          <p:cNvPr id="3" name="Content Placeholder 2"/>
          <p:cNvSpPr>
            <a:spLocks noGrp="1"/>
          </p:cNvSpPr>
          <p:nvPr>
            <p:ph idx="1"/>
          </p:nvPr>
        </p:nvSpPr>
        <p:spPr/>
        <p:txBody>
          <a:bodyPr>
            <a:normAutofit fontScale="62500" lnSpcReduction="20000"/>
          </a:bodyPr>
          <a:lstStyle/>
          <a:p>
            <a:pPr lvl="0"/>
            <a:r>
              <a:rPr lang="en-US" sz="4400" dirty="0"/>
              <a:t>In HPC applications, two common strategies for checkpoint/restart are employed:  system-level checkpoint and application-level </a:t>
            </a:r>
            <a:r>
              <a:rPr lang="en-US" sz="4400" dirty="0" err="1"/>
              <a:t>checkpointing</a:t>
            </a:r>
            <a:r>
              <a:rPr lang="en-US" sz="4400" dirty="0"/>
              <a:t>.</a:t>
            </a:r>
          </a:p>
          <a:p>
            <a:pPr lvl="0"/>
            <a:r>
              <a:rPr lang="en-US" sz="4400" dirty="0"/>
              <a:t>System-level </a:t>
            </a:r>
            <a:r>
              <a:rPr lang="en-US" sz="4400" dirty="0" err="1"/>
              <a:t>checkpointing</a:t>
            </a:r>
            <a:r>
              <a:rPr lang="en-US" sz="4400" dirty="0"/>
              <a:t> requires no modifications to the user code but may require loading a specific system-level library.  </a:t>
            </a:r>
          </a:p>
          <a:p>
            <a:pPr lvl="0"/>
            <a:r>
              <a:rPr lang="en-US" sz="4400" dirty="0"/>
              <a:t>System-level </a:t>
            </a:r>
            <a:r>
              <a:rPr lang="en-US" sz="4400" dirty="0" err="1"/>
              <a:t>checkpointing</a:t>
            </a:r>
            <a:r>
              <a:rPr lang="en-US" sz="4400" dirty="0"/>
              <a:t> strategies center on full-memory dumps and may result in very large checkpoint files.</a:t>
            </a:r>
          </a:p>
          <a:p>
            <a:pPr lvl="0"/>
            <a:r>
              <a:rPr lang="en-US" sz="4400" dirty="0"/>
              <a:t>Application-level </a:t>
            </a:r>
            <a:r>
              <a:rPr lang="en-US" sz="4400" dirty="0" err="1"/>
              <a:t>checkpointing</a:t>
            </a:r>
            <a:r>
              <a:rPr lang="en-US" sz="4400" dirty="0"/>
              <a:t> requires modifications to the user code.  Libraries exist to assist this process.</a:t>
            </a:r>
          </a:p>
          <a:p>
            <a:pPr lvl="0"/>
            <a:r>
              <a:rPr lang="en-US" sz="4400" dirty="0"/>
              <a:t>Application-level checkpoint files tend to be more efficient since they only output the most relevant data </a:t>
            </a:r>
            <a:r>
              <a:rPr lang="en-US" dirty="0"/>
              <a:t>needed for restart.</a:t>
            </a:r>
          </a:p>
        </p:txBody>
      </p:sp>
    </p:spTree>
    <p:extLst>
      <p:ext uri="{BB962C8B-B14F-4D97-AF65-F5344CB8AC3E}">
        <p14:creationId xmlns:p14="http://schemas.microsoft.com/office/powerpoint/2010/main" val="2811637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6139-30A4-42B3-B2E1-8BE557003F33}"/>
              </a:ext>
            </a:extLst>
          </p:cNvPr>
          <p:cNvSpPr>
            <a:spLocks noGrp="1"/>
          </p:cNvSpPr>
          <p:nvPr>
            <p:ph type="title"/>
          </p:nvPr>
        </p:nvSpPr>
        <p:spPr/>
        <p:txBody>
          <a:bodyPr/>
          <a:lstStyle/>
          <a:p>
            <a:r>
              <a:rPr lang="en-CA" dirty="0"/>
              <a:t>Reduce</a:t>
            </a:r>
          </a:p>
        </p:txBody>
      </p:sp>
      <p:pic>
        <p:nvPicPr>
          <p:cNvPr id="5" name="Content Placeholder 4">
            <a:extLst>
              <a:ext uri="{FF2B5EF4-FFF2-40B4-BE49-F238E27FC236}">
                <a16:creationId xmlns:a16="http://schemas.microsoft.com/office/drawing/2014/main" id="{20E260A7-0733-44DB-B1F7-C56CEBC070F8}"/>
              </a:ext>
            </a:extLst>
          </p:cNvPr>
          <p:cNvPicPr>
            <a:picLocks noGrp="1" noChangeAspect="1"/>
          </p:cNvPicPr>
          <p:nvPr>
            <p:ph idx="1"/>
          </p:nvPr>
        </p:nvPicPr>
        <p:blipFill>
          <a:blip r:embed="rId2"/>
          <a:stretch>
            <a:fillRect/>
          </a:stretch>
        </p:blipFill>
        <p:spPr>
          <a:xfrm>
            <a:off x="1598030" y="1867958"/>
            <a:ext cx="6684540" cy="4351338"/>
          </a:xfrm>
          <a:prstGeom prst="rect">
            <a:avLst/>
          </a:prstGeom>
        </p:spPr>
      </p:pic>
    </p:spTree>
    <p:extLst>
      <p:ext uri="{BB962C8B-B14F-4D97-AF65-F5344CB8AC3E}">
        <p14:creationId xmlns:p14="http://schemas.microsoft.com/office/powerpoint/2010/main" val="4167587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9AEA-D1C3-4ED0-A2FB-8F7A64A19A47}"/>
              </a:ext>
            </a:extLst>
          </p:cNvPr>
          <p:cNvSpPr>
            <a:spLocks noGrp="1"/>
          </p:cNvSpPr>
          <p:nvPr>
            <p:ph type="title"/>
          </p:nvPr>
        </p:nvSpPr>
        <p:spPr/>
        <p:txBody>
          <a:bodyPr/>
          <a:lstStyle/>
          <a:p>
            <a:r>
              <a:rPr lang="en-CA" dirty="0"/>
              <a:t>Example for Explanation</a:t>
            </a:r>
          </a:p>
        </p:txBody>
      </p:sp>
      <p:sp>
        <p:nvSpPr>
          <p:cNvPr id="3" name="Content Placeholder 2">
            <a:extLst>
              <a:ext uri="{FF2B5EF4-FFF2-40B4-BE49-F238E27FC236}">
                <a16:creationId xmlns:a16="http://schemas.microsoft.com/office/drawing/2014/main" id="{7F956240-DC9E-46BA-9E0F-047EC10EAA76}"/>
              </a:ext>
            </a:extLst>
          </p:cNvPr>
          <p:cNvSpPr>
            <a:spLocks noGrp="1"/>
          </p:cNvSpPr>
          <p:nvPr>
            <p:ph idx="1"/>
          </p:nvPr>
        </p:nvSpPr>
        <p:spPr>
          <a:xfrm>
            <a:off x="127000" y="1350433"/>
            <a:ext cx="12001500" cy="5461000"/>
          </a:xfrm>
        </p:spPr>
        <p:txBody>
          <a:bodyPr>
            <a:normAutofit lnSpcReduction="10000"/>
          </a:bodyPr>
          <a:lstStyle/>
          <a:p>
            <a:pPr marL="514350" indent="-514350">
              <a:buFont typeface="+mj-lt"/>
              <a:buAutoNum type="arabicPeriod"/>
            </a:pPr>
            <a:r>
              <a:rPr lang="en-CA" dirty="0"/>
              <a:t>The input (sales.txt) is divided into two splits.</a:t>
            </a:r>
          </a:p>
          <a:p>
            <a:pPr marL="514350" indent="-514350">
              <a:buFont typeface="+mj-lt"/>
              <a:buAutoNum type="arabicPeriod"/>
            </a:pPr>
            <a:r>
              <a:rPr lang="en-CA" dirty="0"/>
              <a:t>Two map tasks running on two different nodes, Node A and Node B, extract product and quantity from the respective split’s records in parallel. The output from each map function is a key-value pair where product is the key while quantity is the value.</a:t>
            </a:r>
          </a:p>
          <a:p>
            <a:pPr marL="514350" indent="-514350">
              <a:buFont typeface="+mj-lt"/>
              <a:buAutoNum type="arabicPeriod"/>
            </a:pPr>
            <a:r>
              <a:rPr lang="en-CA" dirty="0"/>
              <a:t>The combiner then performs local summation of product quantities.</a:t>
            </a:r>
          </a:p>
          <a:p>
            <a:pPr marL="514350" indent="-514350">
              <a:buFont typeface="+mj-lt"/>
              <a:buAutoNum type="arabicPeriod"/>
            </a:pPr>
            <a:r>
              <a:rPr lang="en-CA" dirty="0"/>
              <a:t>As there is only one reduce task, no partitioning is performed.</a:t>
            </a:r>
          </a:p>
          <a:p>
            <a:pPr marL="514350" indent="-514350">
              <a:buFont typeface="+mj-lt"/>
              <a:buAutoNum type="arabicPeriod"/>
            </a:pPr>
            <a:r>
              <a:rPr lang="en-CA" dirty="0"/>
              <a:t>The output from the two map tasks is then copied to a third node, Node C, that runs the shuffle stage as part of the reduce task.</a:t>
            </a:r>
          </a:p>
          <a:p>
            <a:pPr marL="514350" indent="-514350">
              <a:buFont typeface="+mj-lt"/>
              <a:buAutoNum type="arabicPeriod"/>
            </a:pPr>
            <a:r>
              <a:rPr lang="en-CA" dirty="0"/>
              <a:t>The sort stage then groups all quantities of the same product together as a list.</a:t>
            </a:r>
          </a:p>
          <a:p>
            <a:pPr marL="514350" indent="-514350">
              <a:buFont typeface="+mj-lt"/>
              <a:buAutoNum type="arabicPeriod"/>
            </a:pPr>
            <a:r>
              <a:rPr lang="en-CA" dirty="0"/>
              <a:t>Like the combiner, the reduce function then sums up the quantities of each unique product in order to create the output.</a:t>
            </a:r>
          </a:p>
        </p:txBody>
      </p:sp>
    </p:spTree>
    <p:extLst>
      <p:ext uri="{BB962C8B-B14F-4D97-AF65-F5344CB8AC3E}">
        <p14:creationId xmlns:p14="http://schemas.microsoft.com/office/powerpoint/2010/main" val="3259272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96E0-E687-4C8F-A21D-4907D81A21EF}"/>
              </a:ext>
            </a:extLst>
          </p:cNvPr>
          <p:cNvSpPr>
            <a:spLocks noGrp="1"/>
          </p:cNvSpPr>
          <p:nvPr>
            <p:ph type="title"/>
          </p:nvPr>
        </p:nvSpPr>
        <p:spPr/>
        <p:txBody>
          <a:bodyPr/>
          <a:lstStyle/>
          <a:p>
            <a:endParaRPr lang="en-CA"/>
          </a:p>
        </p:txBody>
      </p:sp>
      <p:pic>
        <p:nvPicPr>
          <p:cNvPr id="4" name="Content Placeholder 3">
            <a:extLst>
              <a:ext uri="{FF2B5EF4-FFF2-40B4-BE49-F238E27FC236}">
                <a16:creationId xmlns:a16="http://schemas.microsoft.com/office/drawing/2014/main" id="{A46548FC-0171-486C-BC06-1E37AF1D470E}"/>
              </a:ext>
            </a:extLst>
          </p:cNvPr>
          <p:cNvPicPr>
            <a:picLocks noGrp="1" noChangeAspect="1"/>
          </p:cNvPicPr>
          <p:nvPr>
            <p:ph idx="1"/>
          </p:nvPr>
        </p:nvPicPr>
        <p:blipFill>
          <a:blip r:embed="rId2"/>
          <a:stretch>
            <a:fillRect/>
          </a:stretch>
        </p:blipFill>
        <p:spPr>
          <a:xfrm>
            <a:off x="339195" y="213543"/>
            <a:ext cx="11766325" cy="6079043"/>
          </a:xfrm>
          <a:prstGeom prst="rect">
            <a:avLst/>
          </a:prstGeom>
        </p:spPr>
      </p:pic>
    </p:spTree>
    <p:extLst>
      <p:ext uri="{BB962C8B-B14F-4D97-AF65-F5344CB8AC3E}">
        <p14:creationId xmlns:p14="http://schemas.microsoft.com/office/powerpoint/2010/main" val="1649186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126AB-CDB0-4C67-9ABB-A019A029265F}"/>
              </a:ext>
            </a:extLst>
          </p:cNvPr>
          <p:cNvSpPr>
            <a:spLocks noGrp="1"/>
          </p:cNvSpPr>
          <p:nvPr>
            <p:ph type="title"/>
          </p:nvPr>
        </p:nvSpPr>
        <p:spPr/>
        <p:txBody>
          <a:bodyPr/>
          <a:lstStyle/>
          <a:p>
            <a:r>
              <a:rPr lang="en-CA" dirty="0"/>
              <a:t>Data VS Task Parallelism</a:t>
            </a:r>
          </a:p>
        </p:txBody>
      </p:sp>
      <p:pic>
        <p:nvPicPr>
          <p:cNvPr id="7" name="Content Placeholder 6">
            <a:extLst>
              <a:ext uri="{FF2B5EF4-FFF2-40B4-BE49-F238E27FC236}">
                <a16:creationId xmlns:a16="http://schemas.microsoft.com/office/drawing/2014/main" id="{FB8F540A-5CE0-4273-A529-3EEDF20169BE}"/>
              </a:ext>
            </a:extLst>
          </p:cNvPr>
          <p:cNvPicPr>
            <a:picLocks noGrp="1" noChangeAspect="1"/>
          </p:cNvPicPr>
          <p:nvPr>
            <p:ph sz="half" idx="1"/>
          </p:nvPr>
        </p:nvPicPr>
        <p:blipFill>
          <a:blip r:embed="rId2"/>
          <a:stretch>
            <a:fillRect/>
          </a:stretch>
        </p:blipFill>
        <p:spPr>
          <a:xfrm>
            <a:off x="1092711" y="1825625"/>
            <a:ext cx="4672577" cy="4351338"/>
          </a:xfrm>
          <a:prstGeom prst="rect">
            <a:avLst/>
          </a:prstGeom>
        </p:spPr>
      </p:pic>
      <p:pic>
        <p:nvPicPr>
          <p:cNvPr id="6" name="Content Placeholder 5">
            <a:extLst>
              <a:ext uri="{FF2B5EF4-FFF2-40B4-BE49-F238E27FC236}">
                <a16:creationId xmlns:a16="http://schemas.microsoft.com/office/drawing/2014/main" id="{BDEC52EA-2F5B-4BF4-A817-C82E49B55F4C}"/>
              </a:ext>
            </a:extLst>
          </p:cNvPr>
          <p:cNvPicPr>
            <a:picLocks noGrp="1" noChangeAspect="1"/>
          </p:cNvPicPr>
          <p:nvPr>
            <p:ph sz="half" idx="2"/>
          </p:nvPr>
        </p:nvPicPr>
        <p:blipFill>
          <a:blip r:embed="rId3"/>
          <a:stretch>
            <a:fillRect/>
          </a:stretch>
        </p:blipFill>
        <p:spPr>
          <a:xfrm>
            <a:off x="6548529" y="1825625"/>
            <a:ext cx="4428941" cy="4351338"/>
          </a:xfrm>
          <a:prstGeom prst="rect">
            <a:avLst/>
          </a:prstGeom>
        </p:spPr>
      </p:pic>
    </p:spTree>
    <p:extLst>
      <p:ext uri="{BB962C8B-B14F-4D97-AF65-F5344CB8AC3E}">
        <p14:creationId xmlns:p14="http://schemas.microsoft.com/office/powerpoint/2010/main" val="2848503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5827-ECB1-407F-9AED-BC4370A4A174}"/>
              </a:ext>
            </a:extLst>
          </p:cNvPr>
          <p:cNvSpPr>
            <a:spLocks noGrp="1"/>
          </p:cNvSpPr>
          <p:nvPr>
            <p:ph type="title"/>
          </p:nvPr>
        </p:nvSpPr>
        <p:spPr/>
        <p:txBody>
          <a:bodyPr/>
          <a:lstStyle/>
          <a:p>
            <a:r>
              <a:rPr lang="en-CA" dirty="0"/>
              <a:t>Computer Scientists complaining</a:t>
            </a:r>
          </a:p>
        </p:txBody>
      </p:sp>
      <p:sp>
        <p:nvSpPr>
          <p:cNvPr id="3" name="Content Placeholder 2">
            <a:extLst>
              <a:ext uri="{FF2B5EF4-FFF2-40B4-BE49-F238E27FC236}">
                <a16:creationId xmlns:a16="http://schemas.microsoft.com/office/drawing/2014/main" id="{1B2FED24-4C71-4820-AE1B-C9414A09C23C}"/>
              </a:ext>
            </a:extLst>
          </p:cNvPr>
          <p:cNvSpPr>
            <a:spLocks noGrp="1"/>
          </p:cNvSpPr>
          <p:nvPr>
            <p:ph idx="1"/>
          </p:nvPr>
        </p:nvSpPr>
        <p:spPr/>
        <p:txBody>
          <a:bodyPr/>
          <a:lstStyle/>
          <a:p>
            <a:r>
              <a:rPr lang="en-CA" dirty="0"/>
              <a:t>MapReduce is a hot new buzzword</a:t>
            </a:r>
          </a:p>
          <a:p>
            <a:endParaRPr lang="en-CA" dirty="0"/>
          </a:p>
          <a:p>
            <a:r>
              <a:rPr lang="en-CA" dirty="0"/>
              <a:t>But it’s not really a huge departure from past understandings of parallelism, really, it’s not a departure at all.  </a:t>
            </a:r>
          </a:p>
          <a:p>
            <a:endParaRPr lang="en-CA" dirty="0"/>
          </a:p>
          <a:p>
            <a:r>
              <a:rPr lang="en-CA" dirty="0"/>
              <a:t>There are some existing database optimisations which the MapReduce framework doesn’t actually take advantage of (acceleration structures basically)</a:t>
            </a:r>
          </a:p>
          <a:p>
            <a:r>
              <a:rPr lang="en-CA" dirty="0"/>
              <a:t>Granted, it’s conceptually simple so … moving on.  </a:t>
            </a:r>
          </a:p>
        </p:txBody>
      </p:sp>
    </p:spTree>
    <p:extLst>
      <p:ext uri="{BB962C8B-B14F-4D97-AF65-F5344CB8AC3E}">
        <p14:creationId xmlns:p14="http://schemas.microsoft.com/office/powerpoint/2010/main" val="695807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1B62A-6273-426F-9EAB-DADA8222EC95}"/>
              </a:ext>
            </a:extLst>
          </p:cNvPr>
          <p:cNvSpPr>
            <a:spLocks noGrp="1"/>
          </p:cNvSpPr>
          <p:nvPr>
            <p:ph type="title"/>
          </p:nvPr>
        </p:nvSpPr>
        <p:spPr/>
        <p:txBody>
          <a:bodyPr/>
          <a:lstStyle/>
          <a:p>
            <a:r>
              <a:rPr lang="en-CA" dirty="0"/>
              <a:t>MapReduce Key considerations</a:t>
            </a:r>
          </a:p>
        </p:txBody>
      </p:sp>
      <p:sp>
        <p:nvSpPr>
          <p:cNvPr id="3" name="Content Placeholder 2">
            <a:extLst>
              <a:ext uri="{FF2B5EF4-FFF2-40B4-BE49-F238E27FC236}">
                <a16:creationId xmlns:a16="http://schemas.microsoft.com/office/drawing/2014/main" id="{C6B01F4F-7D56-4C65-9777-970F22D36BB0}"/>
              </a:ext>
            </a:extLst>
          </p:cNvPr>
          <p:cNvSpPr>
            <a:spLocks noGrp="1"/>
          </p:cNvSpPr>
          <p:nvPr>
            <p:ph idx="1"/>
          </p:nvPr>
        </p:nvSpPr>
        <p:spPr/>
        <p:txBody>
          <a:bodyPr>
            <a:normAutofit/>
          </a:bodyPr>
          <a:lstStyle/>
          <a:p>
            <a:r>
              <a:rPr lang="en-CA" dirty="0"/>
              <a:t>Use of relatively simplistic algorithmic logic, such that the required result can be obtained by applying the same logic to different portions of a dataset in parallel and then aggregating the results in some manner.</a:t>
            </a:r>
          </a:p>
          <a:p>
            <a:r>
              <a:rPr lang="en-CA" dirty="0"/>
              <a:t>Availability of the dataset in a distributed manner partitioned across a cluster so that multiple map functions can process different subsets of a dataset in parallel.</a:t>
            </a:r>
          </a:p>
          <a:p>
            <a:r>
              <a:rPr lang="en-CA" dirty="0"/>
              <a:t>Understanding of the data structure within the dataset so that a meaningful data unit (a single record) can be chosen.</a:t>
            </a:r>
          </a:p>
        </p:txBody>
      </p:sp>
    </p:spTree>
    <p:extLst>
      <p:ext uri="{BB962C8B-B14F-4D97-AF65-F5344CB8AC3E}">
        <p14:creationId xmlns:p14="http://schemas.microsoft.com/office/powerpoint/2010/main" val="1872391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8AB4-915C-4FA0-B6DE-660AD32E9D98}"/>
              </a:ext>
            </a:extLst>
          </p:cNvPr>
          <p:cNvSpPr>
            <a:spLocks noGrp="1"/>
          </p:cNvSpPr>
          <p:nvPr>
            <p:ph type="title"/>
          </p:nvPr>
        </p:nvSpPr>
        <p:spPr/>
        <p:txBody>
          <a:bodyPr/>
          <a:lstStyle/>
          <a:p>
            <a:r>
              <a:rPr lang="en-CA" dirty="0"/>
              <a:t>MapReduce Key considerations</a:t>
            </a:r>
          </a:p>
        </p:txBody>
      </p:sp>
      <p:sp>
        <p:nvSpPr>
          <p:cNvPr id="3" name="Content Placeholder 2">
            <a:extLst>
              <a:ext uri="{FF2B5EF4-FFF2-40B4-BE49-F238E27FC236}">
                <a16:creationId xmlns:a16="http://schemas.microsoft.com/office/drawing/2014/main" id="{E39F68E0-BB08-4E64-83C0-3BA5D9B2F24E}"/>
              </a:ext>
            </a:extLst>
          </p:cNvPr>
          <p:cNvSpPr>
            <a:spLocks noGrp="1"/>
          </p:cNvSpPr>
          <p:nvPr>
            <p:ph idx="1"/>
          </p:nvPr>
        </p:nvSpPr>
        <p:spPr>
          <a:xfrm>
            <a:off x="838200" y="1817158"/>
            <a:ext cx="10515600" cy="4351338"/>
          </a:xfrm>
        </p:spPr>
        <p:txBody>
          <a:bodyPr>
            <a:normAutofit/>
          </a:bodyPr>
          <a:lstStyle/>
          <a:p>
            <a:r>
              <a:rPr lang="en-CA" dirty="0"/>
              <a:t>Dividing algorithmic logic into map and reduce functions so that the logic in the map function is not dependent on the complete dataset, since only data within a single split is available.</a:t>
            </a:r>
          </a:p>
          <a:p>
            <a:r>
              <a:rPr lang="en-CA" dirty="0"/>
              <a:t>Emitting the correct key from the map function along with all the required data as value because the reduce function’s logic can only process those values that were emitted as part of the key-value pairs from the map function.</a:t>
            </a:r>
          </a:p>
          <a:p>
            <a:r>
              <a:rPr lang="en-CA" dirty="0"/>
              <a:t>Emitting the correct key from the reduce function along with the required data as value because the output from each reduce function becomes the final output of the MapReduce algorithm.</a:t>
            </a:r>
          </a:p>
          <a:p>
            <a:endParaRPr lang="en-CA" dirty="0"/>
          </a:p>
        </p:txBody>
      </p:sp>
    </p:spTree>
    <p:extLst>
      <p:ext uri="{BB962C8B-B14F-4D97-AF65-F5344CB8AC3E}">
        <p14:creationId xmlns:p14="http://schemas.microsoft.com/office/powerpoint/2010/main" val="416937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13AE-929B-4DB8-A683-9E57630C9B84}"/>
              </a:ext>
            </a:extLst>
          </p:cNvPr>
          <p:cNvSpPr>
            <a:spLocks noGrp="1"/>
          </p:cNvSpPr>
          <p:nvPr>
            <p:ph type="title"/>
          </p:nvPr>
        </p:nvSpPr>
        <p:spPr/>
        <p:txBody>
          <a:bodyPr/>
          <a:lstStyle/>
          <a:p>
            <a:r>
              <a:rPr lang="en-CA" dirty="0"/>
              <a:t>Real Time MapReduce</a:t>
            </a:r>
          </a:p>
        </p:txBody>
      </p:sp>
      <p:sp>
        <p:nvSpPr>
          <p:cNvPr id="3" name="Content Placeholder 2">
            <a:extLst>
              <a:ext uri="{FF2B5EF4-FFF2-40B4-BE49-F238E27FC236}">
                <a16:creationId xmlns:a16="http://schemas.microsoft.com/office/drawing/2014/main" id="{3D07A42B-D01E-43E0-98D4-9896839EBDCB}"/>
              </a:ext>
            </a:extLst>
          </p:cNvPr>
          <p:cNvSpPr>
            <a:spLocks noGrp="1"/>
          </p:cNvSpPr>
          <p:nvPr>
            <p:ph idx="1"/>
          </p:nvPr>
        </p:nvSpPr>
        <p:spPr/>
        <p:txBody>
          <a:bodyPr/>
          <a:lstStyle/>
          <a:p>
            <a:r>
              <a:rPr lang="en-CA" dirty="0"/>
              <a:t>MapReduce has a real time mode</a:t>
            </a:r>
          </a:p>
          <a:p>
            <a:endParaRPr lang="en-CA" dirty="0"/>
          </a:p>
          <a:p>
            <a:r>
              <a:rPr lang="en-CA" dirty="0"/>
              <a:t>It’s not necessarily milliseconds or nanoseconds, but it’s still ‘seconds or minutes’ not ‘hours or days’ of delay between input and processing</a:t>
            </a:r>
          </a:p>
          <a:p>
            <a:endParaRPr lang="en-CA" dirty="0"/>
          </a:p>
          <a:p>
            <a:endParaRPr lang="en-CA" dirty="0"/>
          </a:p>
        </p:txBody>
      </p:sp>
      <p:pic>
        <p:nvPicPr>
          <p:cNvPr id="4" name="Picture 3">
            <a:extLst>
              <a:ext uri="{FF2B5EF4-FFF2-40B4-BE49-F238E27FC236}">
                <a16:creationId xmlns:a16="http://schemas.microsoft.com/office/drawing/2014/main" id="{EE48A3F4-E186-4218-A53A-3D45F9EF3AF5}"/>
              </a:ext>
            </a:extLst>
          </p:cNvPr>
          <p:cNvPicPr>
            <a:picLocks noChangeAspect="1"/>
          </p:cNvPicPr>
          <p:nvPr/>
        </p:nvPicPr>
        <p:blipFill>
          <a:blip r:embed="rId2"/>
          <a:stretch>
            <a:fillRect/>
          </a:stretch>
        </p:blipFill>
        <p:spPr>
          <a:xfrm>
            <a:off x="1579562" y="3609975"/>
            <a:ext cx="8067675" cy="3067050"/>
          </a:xfrm>
          <a:prstGeom prst="rect">
            <a:avLst/>
          </a:prstGeom>
        </p:spPr>
      </p:pic>
    </p:spTree>
    <p:extLst>
      <p:ext uri="{BB962C8B-B14F-4D97-AF65-F5344CB8AC3E}">
        <p14:creationId xmlns:p14="http://schemas.microsoft.com/office/powerpoint/2010/main" val="3050439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9E6-8FBB-441A-8536-D3930F23D07D}"/>
              </a:ext>
            </a:extLst>
          </p:cNvPr>
          <p:cNvSpPr>
            <a:spLocks noGrp="1"/>
          </p:cNvSpPr>
          <p:nvPr>
            <p:ph type="title"/>
          </p:nvPr>
        </p:nvSpPr>
        <p:spPr/>
        <p:txBody>
          <a:bodyPr/>
          <a:lstStyle/>
          <a:p>
            <a:r>
              <a:rPr lang="en-CA" dirty="0"/>
              <a:t>Weaknesses of </a:t>
            </a:r>
            <a:r>
              <a:rPr lang="en-CA" dirty="0" err="1"/>
              <a:t>Mapreduce</a:t>
            </a:r>
            <a:r>
              <a:rPr lang="en-CA" dirty="0"/>
              <a:t>/Hadoop</a:t>
            </a:r>
          </a:p>
        </p:txBody>
      </p:sp>
      <p:sp>
        <p:nvSpPr>
          <p:cNvPr id="3" name="Content Placeholder 2">
            <a:extLst>
              <a:ext uri="{FF2B5EF4-FFF2-40B4-BE49-F238E27FC236}">
                <a16:creationId xmlns:a16="http://schemas.microsoft.com/office/drawing/2014/main" id="{5161BC4D-F7AC-4CDE-A624-833FD9272A8C}"/>
              </a:ext>
            </a:extLst>
          </p:cNvPr>
          <p:cNvSpPr>
            <a:spLocks noGrp="1"/>
          </p:cNvSpPr>
          <p:nvPr>
            <p:ph idx="1"/>
          </p:nvPr>
        </p:nvSpPr>
        <p:spPr/>
        <p:txBody>
          <a:bodyPr/>
          <a:lstStyle/>
          <a:p>
            <a:r>
              <a:rPr lang="en-CA" dirty="0"/>
              <a:t>Not great at real time processing (usually on the order of minutes)</a:t>
            </a:r>
          </a:p>
          <a:p>
            <a:r>
              <a:rPr lang="en-CA" dirty="0"/>
              <a:t>Not suited to filter and join operations, need to be re-written</a:t>
            </a:r>
          </a:p>
          <a:p>
            <a:r>
              <a:rPr lang="en-CA" dirty="0"/>
              <a:t>Uses a key-value system in mapper and reducer code</a:t>
            </a:r>
          </a:p>
          <a:p>
            <a:r>
              <a:rPr lang="en-CA" dirty="0"/>
              <a:t>Only works well where the data is, moving data on the network can cripple a network, (particularly when you need iterative ops)</a:t>
            </a:r>
          </a:p>
          <a:p>
            <a:r>
              <a:rPr lang="en-CA" dirty="0"/>
              <a:t>Really bad at working with iterative algorithms (e.g. </a:t>
            </a:r>
            <a:r>
              <a:rPr lang="en-CA" dirty="0" err="1"/>
              <a:t>kmeans</a:t>
            </a:r>
            <a:r>
              <a:rPr lang="en-CA" dirty="0"/>
              <a:t> clustering)</a:t>
            </a:r>
          </a:p>
          <a:p>
            <a:r>
              <a:rPr lang="en-CA" dirty="0"/>
              <a:t>Doesn’t work well with graphs (Apache </a:t>
            </a:r>
            <a:r>
              <a:rPr lang="en-CA" dirty="0" err="1"/>
              <a:t>Giraph</a:t>
            </a:r>
            <a:r>
              <a:rPr lang="en-CA" dirty="0"/>
              <a:t> is for that)</a:t>
            </a:r>
          </a:p>
          <a:p>
            <a:endParaRPr lang="en-CA" dirty="0"/>
          </a:p>
        </p:txBody>
      </p:sp>
    </p:spTree>
    <p:extLst>
      <p:ext uri="{BB962C8B-B14F-4D97-AF65-F5344CB8AC3E}">
        <p14:creationId xmlns:p14="http://schemas.microsoft.com/office/powerpoint/2010/main" val="528023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DC75-D78D-44F5-9B58-893D70898DD4}"/>
              </a:ext>
            </a:extLst>
          </p:cNvPr>
          <p:cNvSpPr>
            <a:spLocks noGrp="1"/>
          </p:cNvSpPr>
          <p:nvPr>
            <p:ph type="title"/>
          </p:nvPr>
        </p:nvSpPr>
        <p:spPr/>
        <p:txBody>
          <a:bodyPr/>
          <a:lstStyle/>
          <a:p>
            <a:r>
              <a:rPr lang="en-CA" dirty="0"/>
              <a:t>Spark</a:t>
            </a:r>
          </a:p>
        </p:txBody>
      </p:sp>
      <p:sp>
        <p:nvSpPr>
          <p:cNvPr id="3" name="Content Placeholder 2">
            <a:extLst>
              <a:ext uri="{FF2B5EF4-FFF2-40B4-BE49-F238E27FC236}">
                <a16:creationId xmlns:a16="http://schemas.microsoft.com/office/drawing/2014/main" id="{E37C6416-B25F-4B58-9A61-F09C91BC1268}"/>
              </a:ext>
            </a:extLst>
          </p:cNvPr>
          <p:cNvSpPr>
            <a:spLocks noGrp="1"/>
          </p:cNvSpPr>
          <p:nvPr>
            <p:ph idx="1"/>
          </p:nvPr>
        </p:nvSpPr>
        <p:spPr/>
        <p:txBody>
          <a:bodyPr/>
          <a:lstStyle/>
          <a:p>
            <a:r>
              <a:rPr lang="en-CA" dirty="0"/>
              <a:t>Real time</a:t>
            </a:r>
          </a:p>
          <a:p>
            <a:r>
              <a:rPr lang="en-CA" dirty="0"/>
              <a:t>Processing on a network</a:t>
            </a:r>
          </a:p>
          <a:p>
            <a:r>
              <a:rPr lang="en-CA" dirty="0"/>
              <a:t>Graphs</a:t>
            </a:r>
          </a:p>
          <a:p>
            <a:r>
              <a:rPr lang="en-CA" dirty="0"/>
              <a:t>Iterative execution</a:t>
            </a:r>
          </a:p>
          <a:p>
            <a:endParaRPr lang="en-CA" dirty="0"/>
          </a:p>
          <a:p>
            <a:endParaRPr lang="en-CA" dirty="0"/>
          </a:p>
          <a:p>
            <a:endParaRPr lang="en-CA" dirty="0"/>
          </a:p>
        </p:txBody>
      </p:sp>
    </p:spTree>
    <p:extLst>
      <p:ext uri="{BB962C8B-B14F-4D97-AF65-F5344CB8AC3E}">
        <p14:creationId xmlns:p14="http://schemas.microsoft.com/office/powerpoint/2010/main" val="1205799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System-level </a:t>
            </a:r>
            <a:r>
              <a:rPr lang="en-US" dirty="0" err="1"/>
              <a:t>checkpointing</a:t>
            </a:r>
            <a:endParaRPr lang="en-US" dirty="0"/>
          </a:p>
        </p:txBody>
      </p:sp>
      <p:sp>
        <p:nvSpPr>
          <p:cNvPr id="3" name="Content Placeholder 2"/>
          <p:cNvSpPr>
            <a:spLocks noGrp="1"/>
          </p:cNvSpPr>
          <p:nvPr>
            <p:ph idx="1"/>
          </p:nvPr>
        </p:nvSpPr>
        <p:spPr/>
        <p:txBody>
          <a:bodyPr>
            <a:normAutofit/>
          </a:bodyPr>
          <a:lstStyle/>
          <a:p>
            <a:r>
              <a:rPr lang="en-US" sz="2400" dirty="0"/>
              <a:t>System-level </a:t>
            </a:r>
            <a:r>
              <a:rPr lang="en-US" sz="2400" dirty="0" err="1"/>
              <a:t>checkpointing</a:t>
            </a:r>
            <a:r>
              <a:rPr lang="en-US" sz="2400" dirty="0"/>
              <a:t> performs the checkpoint and restart procedures via a full memory dump. </a:t>
            </a:r>
          </a:p>
          <a:p>
            <a:r>
              <a:rPr lang="en-US" sz="2400" dirty="0"/>
              <a:t>This type of </a:t>
            </a:r>
            <a:r>
              <a:rPr lang="en-US" sz="2400" dirty="0" err="1"/>
              <a:t>checkpointing</a:t>
            </a:r>
            <a:r>
              <a:rPr lang="en-US" sz="2400" dirty="0"/>
              <a:t> does not require any changes to the application in order to use and the writing of the checkpoint may be triggered either by the system or the user.</a:t>
            </a:r>
          </a:p>
          <a:p>
            <a:r>
              <a:rPr lang="en-US" sz="2400" dirty="0"/>
              <a:t>Examples with support for High Performance Computing include the Berkeley Lab Checkpoint/Restart (BLCR), </a:t>
            </a:r>
            <a:r>
              <a:rPr lang="en-US" sz="2400" dirty="0" err="1"/>
              <a:t>Checkpoing</a:t>
            </a:r>
            <a:r>
              <a:rPr lang="en-US" sz="2400" dirty="0"/>
              <a:t>/Restore in </a:t>
            </a:r>
            <a:r>
              <a:rPr lang="en-US" sz="2400" dirty="0" err="1"/>
              <a:t>Userspace</a:t>
            </a:r>
            <a:r>
              <a:rPr lang="en-US" sz="2400" dirty="0"/>
              <a:t> (CRIU), and Distributed </a:t>
            </a:r>
            <a:r>
              <a:rPr lang="en-US" sz="2400" dirty="0" err="1"/>
              <a:t>MultiThreaded</a:t>
            </a:r>
            <a:r>
              <a:rPr lang="en-US" sz="2400" dirty="0"/>
              <a:t> </a:t>
            </a:r>
            <a:r>
              <a:rPr lang="en-US" sz="2400" dirty="0" err="1"/>
              <a:t>CheckPointing</a:t>
            </a:r>
            <a:r>
              <a:rPr lang="en-US" sz="2400" dirty="0"/>
              <a:t> (DMTCP).  </a:t>
            </a:r>
          </a:p>
        </p:txBody>
      </p:sp>
    </p:spTree>
    <p:extLst>
      <p:ext uri="{BB962C8B-B14F-4D97-AF65-F5344CB8AC3E}">
        <p14:creationId xmlns:p14="http://schemas.microsoft.com/office/powerpoint/2010/main" val="14907077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D6F1-0E43-4BFB-9083-E05645FC9AAB}"/>
              </a:ext>
            </a:extLst>
          </p:cNvPr>
          <p:cNvSpPr>
            <a:spLocks noGrp="1"/>
          </p:cNvSpPr>
          <p:nvPr>
            <p:ph type="title"/>
          </p:nvPr>
        </p:nvSpPr>
        <p:spPr/>
        <p:txBody>
          <a:bodyPr/>
          <a:lstStyle/>
          <a:p>
            <a:r>
              <a:rPr lang="en-CA" dirty="0"/>
              <a:t>Hadoop                 vs            Spark</a:t>
            </a:r>
          </a:p>
        </p:txBody>
      </p:sp>
      <p:sp>
        <p:nvSpPr>
          <p:cNvPr id="4" name="Text Placeholder 3">
            <a:extLst>
              <a:ext uri="{FF2B5EF4-FFF2-40B4-BE49-F238E27FC236}">
                <a16:creationId xmlns:a16="http://schemas.microsoft.com/office/drawing/2014/main" id="{8B77B6A5-9B58-4631-B394-C7D70B6A065A}"/>
              </a:ext>
            </a:extLst>
          </p:cNvPr>
          <p:cNvSpPr>
            <a:spLocks noGrp="1"/>
          </p:cNvSpPr>
          <p:nvPr>
            <p:ph type="body" idx="1"/>
          </p:nvPr>
        </p:nvSpPr>
        <p:spPr/>
        <p:txBody>
          <a:bodyPr/>
          <a:lstStyle/>
          <a:p>
            <a:r>
              <a:rPr lang="en-CA" dirty="0"/>
              <a:t>Old and Slow</a:t>
            </a:r>
          </a:p>
        </p:txBody>
      </p:sp>
      <p:pic>
        <p:nvPicPr>
          <p:cNvPr id="3074" name="Picture 2" descr="Apache Spark RDD">
            <a:extLst>
              <a:ext uri="{FF2B5EF4-FFF2-40B4-BE49-F238E27FC236}">
                <a16:creationId xmlns:a16="http://schemas.microsoft.com/office/drawing/2014/main" id="{3451A1AF-E859-41BC-8D0D-A14777FFB13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218280" y="2841656"/>
            <a:ext cx="5529821" cy="227644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332E3367-1BB6-4158-AEBE-982A5AA43522}"/>
              </a:ext>
            </a:extLst>
          </p:cNvPr>
          <p:cNvSpPr>
            <a:spLocks noGrp="1"/>
          </p:cNvSpPr>
          <p:nvPr>
            <p:ph type="body" sz="quarter" idx="3"/>
          </p:nvPr>
        </p:nvSpPr>
        <p:spPr/>
        <p:txBody>
          <a:bodyPr/>
          <a:lstStyle/>
          <a:p>
            <a:r>
              <a:rPr lang="en-CA" dirty="0"/>
              <a:t>New Hotness</a:t>
            </a:r>
          </a:p>
        </p:txBody>
      </p:sp>
      <p:pic>
        <p:nvPicPr>
          <p:cNvPr id="3076" name="Picture 4" descr="Apache Spark RDD">
            <a:extLst>
              <a:ext uri="{FF2B5EF4-FFF2-40B4-BE49-F238E27FC236}">
                <a16:creationId xmlns:a16="http://schemas.microsoft.com/office/drawing/2014/main" id="{198CD0A5-0228-44DF-858F-21CEE1ADCFB5}"/>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062927" y="2904818"/>
            <a:ext cx="5507810" cy="1679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954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E89674-564A-416B-ABA5-796AB8C53406}"/>
              </a:ext>
            </a:extLst>
          </p:cNvPr>
          <p:cNvSpPr>
            <a:spLocks noGrp="1"/>
          </p:cNvSpPr>
          <p:nvPr>
            <p:ph type="title"/>
          </p:nvPr>
        </p:nvSpPr>
        <p:spPr/>
        <p:txBody>
          <a:bodyPr/>
          <a:lstStyle/>
          <a:p>
            <a:r>
              <a:rPr lang="en-CA" dirty="0"/>
              <a:t>Distributed Memory</a:t>
            </a:r>
          </a:p>
        </p:txBody>
      </p:sp>
      <p:sp>
        <p:nvSpPr>
          <p:cNvPr id="11" name="Content Placeholder 10">
            <a:extLst>
              <a:ext uri="{FF2B5EF4-FFF2-40B4-BE49-F238E27FC236}">
                <a16:creationId xmlns:a16="http://schemas.microsoft.com/office/drawing/2014/main" id="{666C20F7-34D5-479B-96F5-0547822A0CE6}"/>
              </a:ext>
            </a:extLst>
          </p:cNvPr>
          <p:cNvSpPr>
            <a:spLocks noGrp="1"/>
          </p:cNvSpPr>
          <p:nvPr>
            <p:ph idx="1"/>
          </p:nvPr>
        </p:nvSpPr>
        <p:spPr/>
        <p:txBody>
          <a:bodyPr>
            <a:normAutofit fontScale="92500" lnSpcReduction="10000"/>
          </a:bodyPr>
          <a:lstStyle/>
          <a:p>
            <a:r>
              <a:rPr lang="en-CA" dirty="0"/>
              <a:t>Really this is all just underlying technical details</a:t>
            </a:r>
          </a:p>
          <a:p>
            <a:endParaRPr lang="en-CA" dirty="0"/>
          </a:p>
          <a:p>
            <a:r>
              <a:rPr lang="en-CA" dirty="0"/>
              <a:t>Rather than writing to a disk which needs to be read in again, spark writes to RAM (distributed ram across the cluster, but still RAM).  </a:t>
            </a:r>
          </a:p>
          <a:p>
            <a:endParaRPr lang="en-CA" dirty="0"/>
          </a:p>
          <a:p>
            <a:r>
              <a:rPr lang="en-CA" dirty="0"/>
              <a:t>It’s shared memory – so you have to be careful because there’s less shared memory than hard disk, but it’s faster, a LOT faster</a:t>
            </a:r>
          </a:p>
          <a:p>
            <a:endParaRPr lang="en-CA" dirty="0"/>
          </a:p>
          <a:p>
            <a:r>
              <a:rPr lang="en-CA" dirty="0"/>
              <a:t>(As of ~2019, DDR4 RAM has bandwidth of about 200Gb/s, </a:t>
            </a:r>
            <a:r>
              <a:rPr lang="en-CA" dirty="0" err="1"/>
              <a:t>NVMe</a:t>
            </a:r>
            <a:r>
              <a:rPr lang="en-CA" dirty="0"/>
              <a:t> SSDs about 25Gb/s, GPU’s are a bit different type of memory but on the order of 5000 Gb/s)</a:t>
            </a:r>
          </a:p>
          <a:p>
            <a:endParaRPr lang="en-CA" dirty="0"/>
          </a:p>
          <a:p>
            <a:endParaRPr lang="en-CA" dirty="0"/>
          </a:p>
        </p:txBody>
      </p:sp>
    </p:spTree>
    <p:extLst>
      <p:ext uri="{BB962C8B-B14F-4D97-AF65-F5344CB8AC3E}">
        <p14:creationId xmlns:p14="http://schemas.microsoft.com/office/powerpoint/2010/main" val="4008761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B93C-051C-4539-8104-F0BDEFDDE1B8}"/>
              </a:ext>
            </a:extLst>
          </p:cNvPr>
          <p:cNvSpPr>
            <a:spLocks noGrp="1"/>
          </p:cNvSpPr>
          <p:nvPr>
            <p:ph type="title"/>
          </p:nvPr>
        </p:nvSpPr>
        <p:spPr/>
        <p:txBody>
          <a:bodyPr/>
          <a:lstStyle/>
          <a:p>
            <a:r>
              <a:rPr lang="en-CA" dirty="0"/>
              <a:t>Apache Spark</a:t>
            </a:r>
          </a:p>
        </p:txBody>
      </p:sp>
      <p:sp>
        <p:nvSpPr>
          <p:cNvPr id="3" name="Content Placeholder 2">
            <a:extLst>
              <a:ext uri="{FF2B5EF4-FFF2-40B4-BE49-F238E27FC236}">
                <a16:creationId xmlns:a16="http://schemas.microsoft.com/office/drawing/2014/main" id="{EF886F21-A02A-4745-ADF2-B7DEADD93E28}"/>
              </a:ext>
            </a:extLst>
          </p:cNvPr>
          <p:cNvSpPr>
            <a:spLocks noGrp="1"/>
          </p:cNvSpPr>
          <p:nvPr>
            <p:ph idx="1"/>
          </p:nvPr>
        </p:nvSpPr>
        <p:spPr/>
        <p:txBody>
          <a:bodyPr/>
          <a:lstStyle/>
          <a:p>
            <a:r>
              <a:rPr lang="en-CA" dirty="0"/>
              <a:t>Tool for speeding up clusters, most notably, clusters running Hadoop</a:t>
            </a:r>
          </a:p>
          <a:p>
            <a:endParaRPr lang="en-CA" dirty="0"/>
          </a:p>
          <a:p>
            <a:endParaRPr lang="en-CA" dirty="0"/>
          </a:p>
          <a:p>
            <a:r>
              <a:rPr lang="en-CA" dirty="0"/>
              <a:t>Spark supports:  Map and Reduce, SQL style operations, streaming data, Machine learning, and Graph algorithms.  </a:t>
            </a:r>
            <a:br>
              <a:rPr lang="en-CA" dirty="0"/>
            </a:br>
            <a:br>
              <a:rPr lang="en-CA" dirty="0"/>
            </a:br>
            <a:r>
              <a:rPr lang="en-CA" dirty="0"/>
              <a:t>(graphs as in graph theory, not plots)</a:t>
            </a:r>
          </a:p>
          <a:p>
            <a:endParaRPr lang="en-CA" dirty="0"/>
          </a:p>
        </p:txBody>
      </p:sp>
      <p:pic>
        <p:nvPicPr>
          <p:cNvPr id="4" name="Picture 2" descr="Spark-logo-192x100px">
            <a:extLst>
              <a:ext uri="{FF2B5EF4-FFF2-40B4-BE49-F238E27FC236}">
                <a16:creationId xmlns:a16="http://schemas.microsoft.com/office/drawing/2014/main" id="{150C732B-4524-44CE-8D7B-C7B4E04E1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100" y="429683"/>
            <a:ext cx="18288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591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872C-1E70-4981-A64F-AA06CBE4DCC5}"/>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4F859DF9-3E8F-407C-9133-35F618E408D5}"/>
              </a:ext>
            </a:extLst>
          </p:cNvPr>
          <p:cNvPicPr>
            <a:picLocks noGrp="1" noChangeAspect="1"/>
          </p:cNvPicPr>
          <p:nvPr>
            <p:ph idx="1"/>
          </p:nvPr>
        </p:nvPicPr>
        <p:blipFill>
          <a:blip r:embed="rId3"/>
          <a:stretch>
            <a:fillRect/>
          </a:stretch>
        </p:blipFill>
        <p:spPr>
          <a:xfrm>
            <a:off x="2313420" y="1825625"/>
            <a:ext cx="7565160" cy="4351338"/>
          </a:xfrm>
        </p:spPr>
      </p:pic>
    </p:spTree>
    <p:extLst>
      <p:ext uri="{BB962C8B-B14F-4D97-AF65-F5344CB8AC3E}">
        <p14:creationId xmlns:p14="http://schemas.microsoft.com/office/powerpoint/2010/main" val="2590449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B280-92A4-4D65-84B3-607F204081A6}"/>
              </a:ext>
            </a:extLst>
          </p:cNvPr>
          <p:cNvSpPr>
            <a:spLocks noGrp="1"/>
          </p:cNvSpPr>
          <p:nvPr>
            <p:ph type="title"/>
          </p:nvPr>
        </p:nvSpPr>
        <p:spPr/>
        <p:txBody>
          <a:bodyPr/>
          <a:lstStyle/>
          <a:p>
            <a:r>
              <a:rPr lang="en-CA" dirty="0"/>
              <a:t>Spark Platform</a:t>
            </a:r>
          </a:p>
        </p:txBody>
      </p:sp>
      <p:pic>
        <p:nvPicPr>
          <p:cNvPr id="4" name="Content Placeholder 3">
            <a:extLst>
              <a:ext uri="{FF2B5EF4-FFF2-40B4-BE49-F238E27FC236}">
                <a16:creationId xmlns:a16="http://schemas.microsoft.com/office/drawing/2014/main" id="{1B8D25DF-D7D8-4F8F-A7A3-A41956496EA6}"/>
              </a:ext>
            </a:extLst>
          </p:cNvPr>
          <p:cNvPicPr>
            <a:picLocks noGrp="1" noChangeAspect="1"/>
          </p:cNvPicPr>
          <p:nvPr>
            <p:ph idx="1"/>
          </p:nvPr>
        </p:nvPicPr>
        <p:blipFill>
          <a:blip r:embed="rId3"/>
          <a:stretch>
            <a:fillRect/>
          </a:stretch>
        </p:blipFill>
        <p:spPr>
          <a:xfrm>
            <a:off x="1750074" y="1360967"/>
            <a:ext cx="8355460" cy="5405593"/>
          </a:xfrm>
          <a:prstGeom prst="rect">
            <a:avLst/>
          </a:prstGeom>
        </p:spPr>
      </p:pic>
    </p:spTree>
    <p:extLst>
      <p:ext uri="{BB962C8B-B14F-4D97-AF65-F5344CB8AC3E}">
        <p14:creationId xmlns:p14="http://schemas.microsoft.com/office/powerpoint/2010/main" val="536323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1831-39FE-4109-8285-DD8130EC8A0C}"/>
              </a:ext>
            </a:extLst>
          </p:cNvPr>
          <p:cNvSpPr>
            <a:spLocks noGrp="1"/>
          </p:cNvSpPr>
          <p:nvPr>
            <p:ph type="title"/>
          </p:nvPr>
        </p:nvSpPr>
        <p:spPr/>
        <p:txBody>
          <a:bodyPr/>
          <a:lstStyle/>
          <a:p>
            <a:r>
              <a:rPr lang="en-CA" dirty="0"/>
              <a:t>Spark Components</a:t>
            </a:r>
          </a:p>
        </p:txBody>
      </p:sp>
      <p:sp>
        <p:nvSpPr>
          <p:cNvPr id="3" name="Content Placeholder 2">
            <a:extLst>
              <a:ext uri="{FF2B5EF4-FFF2-40B4-BE49-F238E27FC236}">
                <a16:creationId xmlns:a16="http://schemas.microsoft.com/office/drawing/2014/main" id="{72A5A8BE-5B19-4291-A34D-48E131FBE3FF}"/>
              </a:ext>
            </a:extLst>
          </p:cNvPr>
          <p:cNvSpPr>
            <a:spLocks noGrp="1"/>
          </p:cNvSpPr>
          <p:nvPr>
            <p:ph idx="1"/>
          </p:nvPr>
        </p:nvSpPr>
        <p:spPr/>
        <p:txBody>
          <a:bodyPr/>
          <a:lstStyle/>
          <a:p>
            <a:r>
              <a:rPr lang="en-CA" dirty="0"/>
              <a:t>Spark core – input</a:t>
            </a:r>
            <a:r>
              <a:rPr lang="en-CA"/>
              <a:t>, output, </a:t>
            </a:r>
            <a:r>
              <a:rPr lang="en-CA" dirty="0"/>
              <a:t>scheduling</a:t>
            </a:r>
          </a:p>
          <a:p>
            <a:endParaRPr lang="en-CA" dirty="0"/>
          </a:p>
          <a:p>
            <a:r>
              <a:rPr lang="en-CA" dirty="0"/>
              <a:t>RDD-s these are the core (reduce, join, filter, map), in process</a:t>
            </a:r>
          </a:p>
          <a:p>
            <a:endParaRPr lang="en-CA" dirty="0"/>
          </a:p>
          <a:p>
            <a:r>
              <a:rPr lang="en-CA" dirty="0"/>
              <a:t>Started with Python, Java, Scala </a:t>
            </a:r>
          </a:p>
          <a:p>
            <a:endParaRPr lang="en-CA" dirty="0"/>
          </a:p>
          <a:p>
            <a:r>
              <a:rPr lang="en-CA" dirty="0"/>
              <a:t>Secondly, there’s Spark SQL (Schema RDD) – semi and structured data.  ODBC/JDBC (open database connector, java </a:t>
            </a:r>
            <a:r>
              <a:rPr lang="en-CA" dirty="0" err="1"/>
              <a:t>dbc</a:t>
            </a:r>
            <a:r>
              <a:rPr lang="en-CA" dirty="0"/>
              <a:t>), supports SQL </a:t>
            </a:r>
          </a:p>
        </p:txBody>
      </p:sp>
    </p:spTree>
    <p:extLst>
      <p:ext uri="{BB962C8B-B14F-4D97-AF65-F5344CB8AC3E}">
        <p14:creationId xmlns:p14="http://schemas.microsoft.com/office/powerpoint/2010/main" val="3081869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EE68-6FA7-4088-BB04-200F5D4A9F66}"/>
              </a:ext>
            </a:extLst>
          </p:cNvPr>
          <p:cNvSpPr>
            <a:spLocks noGrp="1"/>
          </p:cNvSpPr>
          <p:nvPr>
            <p:ph type="title"/>
          </p:nvPr>
        </p:nvSpPr>
        <p:spPr/>
        <p:txBody>
          <a:bodyPr/>
          <a:lstStyle/>
          <a:p>
            <a:r>
              <a:rPr lang="en-CA" dirty="0"/>
              <a:t>Three more Spark components</a:t>
            </a:r>
          </a:p>
        </p:txBody>
      </p:sp>
      <p:sp>
        <p:nvSpPr>
          <p:cNvPr id="3" name="Content Placeholder 2">
            <a:extLst>
              <a:ext uri="{FF2B5EF4-FFF2-40B4-BE49-F238E27FC236}">
                <a16:creationId xmlns:a16="http://schemas.microsoft.com/office/drawing/2014/main" id="{0896E3DA-8E6E-4AB4-8EBE-02D20297E6CA}"/>
              </a:ext>
            </a:extLst>
          </p:cNvPr>
          <p:cNvSpPr>
            <a:spLocks noGrp="1"/>
          </p:cNvSpPr>
          <p:nvPr>
            <p:ph idx="1"/>
          </p:nvPr>
        </p:nvSpPr>
        <p:spPr/>
        <p:txBody>
          <a:bodyPr/>
          <a:lstStyle/>
          <a:p>
            <a:r>
              <a:rPr lang="en-CA" dirty="0"/>
              <a:t>Spark streaming Built on spark core for getting data, performing RDD transformations, and scheduling</a:t>
            </a:r>
          </a:p>
          <a:p>
            <a:endParaRPr lang="en-CA" dirty="0"/>
          </a:p>
          <a:p>
            <a:r>
              <a:rPr lang="en-CA" dirty="0" err="1"/>
              <a:t>MLLib</a:t>
            </a:r>
            <a:r>
              <a:rPr lang="en-CA" dirty="0"/>
              <a:t>, we won’t talk much about it today, but it’s a library, for machine learning.  </a:t>
            </a:r>
          </a:p>
          <a:p>
            <a:endParaRPr lang="en-CA" dirty="0"/>
          </a:p>
          <a:p>
            <a:r>
              <a:rPr lang="en-CA" dirty="0" err="1"/>
              <a:t>GraphX</a:t>
            </a:r>
            <a:r>
              <a:rPr lang="en-CA" dirty="0"/>
              <a:t> – Distributed processing framework for managing graph data structures</a:t>
            </a:r>
          </a:p>
        </p:txBody>
      </p:sp>
    </p:spTree>
    <p:extLst>
      <p:ext uri="{BB962C8B-B14F-4D97-AF65-F5344CB8AC3E}">
        <p14:creationId xmlns:p14="http://schemas.microsoft.com/office/powerpoint/2010/main" val="1938512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2437-8184-406C-B182-5E46A1FDBD90}"/>
              </a:ext>
            </a:extLst>
          </p:cNvPr>
          <p:cNvSpPr>
            <a:spLocks noGrp="1"/>
          </p:cNvSpPr>
          <p:nvPr>
            <p:ph type="title"/>
          </p:nvPr>
        </p:nvSpPr>
        <p:spPr/>
        <p:txBody>
          <a:bodyPr/>
          <a:lstStyle/>
          <a:p>
            <a:r>
              <a:rPr lang="en-CA" dirty="0"/>
              <a:t>Spark </a:t>
            </a:r>
            <a:r>
              <a:rPr lang="en-CA" dirty="0" err="1"/>
              <a:t>DataFrame</a:t>
            </a:r>
            <a:endParaRPr lang="en-CA" dirty="0"/>
          </a:p>
        </p:txBody>
      </p:sp>
      <p:sp>
        <p:nvSpPr>
          <p:cNvPr id="3" name="Content Placeholder 2">
            <a:extLst>
              <a:ext uri="{FF2B5EF4-FFF2-40B4-BE49-F238E27FC236}">
                <a16:creationId xmlns:a16="http://schemas.microsoft.com/office/drawing/2014/main" id="{F6C1C7B2-AC59-4A03-822D-EE2DE3D67A23}"/>
              </a:ext>
            </a:extLst>
          </p:cNvPr>
          <p:cNvSpPr>
            <a:spLocks noGrp="1"/>
          </p:cNvSpPr>
          <p:nvPr>
            <p:ph idx="1"/>
          </p:nvPr>
        </p:nvSpPr>
        <p:spPr/>
        <p:txBody>
          <a:bodyPr>
            <a:normAutofit lnSpcReduction="10000"/>
          </a:bodyPr>
          <a:lstStyle/>
          <a:p>
            <a:r>
              <a:rPr lang="en-CA" dirty="0"/>
              <a:t>In spark you have a </a:t>
            </a:r>
            <a:r>
              <a:rPr lang="en-CA" dirty="0" err="1"/>
              <a:t>dataframe</a:t>
            </a:r>
            <a:r>
              <a:rPr lang="en-CA" dirty="0"/>
              <a:t>… which is basically just a relational table like in SQL</a:t>
            </a:r>
          </a:p>
          <a:p>
            <a:endParaRPr lang="en-CA" dirty="0"/>
          </a:p>
          <a:p>
            <a:r>
              <a:rPr lang="en-CA" dirty="0"/>
              <a:t>You run queries etc. on your </a:t>
            </a:r>
            <a:r>
              <a:rPr lang="en-CA" dirty="0" err="1"/>
              <a:t>dataframes</a:t>
            </a:r>
            <a:endParaRPr lang="en-CA" dirty="0"/>
          </a:p>
          <a:p>
            <a:endParaRPr lang="en-CA" dirty="0"/>
          </a:p>
          <a:p>
            <a:r>
              <a:rPr lang="en-CA" dirty="0"/>
              <a:t>You can connect Spark to an SQL database (usually to read in the database into a </a:t>
            </a:r>
            <a:r>
              <a:rPr lang="en-CA" dirty="0" err="1"/>
              <a:t>dataframe</a:t>
            </a:r>
            <a:r>
              <a:rPr lang="en-CA" dirty="0"/>
              <a:t>)</a:t>
            </a:r>
          </a:p>
          <a:p>
            <a:endParaRPr lang="en-CA" dirty="0"/>
          </a:p>
          <a:p>
            <a:r>
              <a:rPr lang="en-CA" dirty="0"/>
              <a:t>You manage your </a:t>
            </a:r>
            <a:r>
              <a:rPr lang="en-CA" dirty="0" err="1"/>
              <a:t>dataframe</a:t>
            </a:r>
            <a:r>
              <a:rPr lang="en-CA" dirty="0"/>
              <a:t> as a Dataset (which is really a subset of data)</a:t>
            </a:r>
          </a:p>
          <a:p>
            <a:endParaRPr lang="en-CA" dirty="0"/>
          </a:p>
          <a:p>
            <a:endParaRPr lang="en-CA" dirty="0"/>
          </a:p>
        </p:txBody>
      </p:sp>
    </p:spTree>
    <p:extLst>
      <p:ext uri="{BB962C8B-B14F-4D97-AF65-F5344CB8AC3E}">
        <p14:creationId xmlns:p14="http://schemas.microsoft.com/office/powerpoint/2010/main" val="4241852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41FB-C89B-4E88-AD22-9B0BB2AAAFEE}"/>
              </a:ext>
            </a:extLst>
          </p:cNvPr>
          <p:cNvSpPr>
            <a:spLocks noGrp="1"/>
          </p:cNvSpPr>
          <p:nvPr>
            <p:ph type="title"/>
          </p:nvPr>
        </p:nvSpPr>
        <p:spPr/>
        <p:txBody>
          <a:bodyPr/>
          <a:lstStyle/>
          <a:p>
            <a:r>
              <a:rPr lang="en-CA" dirty="0"/>
              <a:t>Spark </a:t>
            </a:r>
          </a:p>
        </p:txBody>
      </p:sp>
      <p:sp>
        <p:nvSpPr>
          <p:cNvPr id="3" name="Content Placeholder 2">
            <a:extLst>
              <a:ext uri="{FF2B5EF4-FFF2-40B4-BE49-F238E27FC236}">
                <a16:creationId xmlns:a16="http://schemas.microsoft.com/office/drawing/2014/main" id="{4B144A66-1E10-4D5C-8D78-86D5CE30A39F}"/>
              </a:ext>
            </a:extLst>
          </p:cNvPr>
          <p:cNvSpPr>
            <a:spLocks noGrp="1"/>
          </p:cNvSpPr>
          <p:nvPr>
            <p:ph idx="1"/>
          </p:nvPr>
        </p:nvSpPr>
        <p:spPr/>
        <p:txBody>
          <a:bodyPr/>
          <a:lstStyle/>
          <a:p>
            <a:r>
              <a:rPr lang="en-CA" dirty="0"/>
              <a:t>Spark is built around </a:t>
            </a:r>
            <a:r>
              <a:rPr lang="en-CA" i="1" dirty="0"/>
              <a:t>Resilient Distributed Datasets  (RDD)</a:t>
            </a:r>
          </a:p>
          <a:p>
            <a:r>
              <a:rPr lang="en-CA" dirty="0"/>
              <a:t>RDD is the collection of objects you partition up on the cluster</a:t>
            </a:r>
          </a:p>
          <a:p>
            <a:r>
              <a:rPr lang="en-CA" dirty="0"/>
              <a:t>(In spark version &gt; 2.0 you get at this through the Dataset API)</a:t>
            </a:r>
          </a:p>
          <a:p>
            <a:endParaRPr lang="en-CA" dirty="0"/>
          </a:p>
          <a:p>
            <a:r>
              <a:rPr lang="en-CA" dirty="0"/>
              <a:t>Some technobabble:  Datasets are strongly-typed, immutable, and they are automatically serialised (though I am not all that confident in them being automatically serialised </a:t>
            </a:r>
            <a:r>
              <a:rPr lang="en-CA" i="1" dirty="0"/>
              <a:t>well)</a:t>
            </a:r>
          </a:p>
          <a:p>
            <a:r>
              <a:rPr lang="en-CA" dirty="0" err="1"/>
              <a:t>Dataframes</a:t>
            </a:r>
            <a:r>
              <a:rPr lang="en-CA" dirty="0"/>
              <a:t> are untyped, and are a dataset of Row</a:t>
            </a:r>
          </a:p>
          <a:p>
            <a:endParaRPr lang="en-CA" i="1" dirty="0"/>
          </a:p>
          <a:p>
            <a:endParaRPr lang="en-CA" dirty="0"/>
          </a:p>
          <a:p>
            <a:endParaRPr lang="en-CA" dirty="0"/>
          </a:p>
        </p:txBody>
      </p:sp>
      <p:pic>
        <p:nvPicPr>
          <p:cNvPr id="1026" name="Picture 2" descr="Diagram of the Unified Dataset API in Apache Spark 2.0">
            <a:extLst>
              <a:ext uri="{FF2B5EF4-FFF2-40B4-BE49-F238E27FC236}">
                <a16:creationId xmlns:a16="http://schemas.microsoft.com/office/drawing/2014/main" id="{9649C43A-D646-47D3-B44B-D419B6D20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3987" y="4852762"/>
            <a:ext cx="2811248" cy="157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526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303B-D414-4BDD-ADDE-55AD2EF200D8}"/>
              </a:ext>
            </a:extLst>
          </p:cNvPr>
          <p:cNvSpPr>
            <a:spLocks noGrp="1"/>
          </p:cNvSpPr>
          <p:nvPr>
            <p:ph type="title"/>
          </p:nvPr>
        </p:nvSpPr>
        <p:spPr/>
        <p:txBody>
          <a:bodyPr/>
          <a:lstStyle/>
          <a:p>
            <a:r>
              <a:rPr lang="en-CA" dirty="0"/>
              <a:t>Dataset Operations</a:t>
            </a:r>
          </a:p>
        </p:txBody>
      </p:sp>
      <p:sp>
        <p:nvSpPr>
          <p:cNvPr id="3" name="Content Placeholder 2">
            <a:extLst>
              <a:ext uri="{FF2B5EF4-FFF2-40B4-BE49-F238E27FC236}">
                <a16:creationId xmlns:a16="http://schemas.microsoft.com/office/drawing/2014/main" id="{94C6D1D2-5176-43D3-9739-6312F0286BC0}"/>
              </a:ext>
            </a:extLst>
          </p:cNvPr>
          <p:cNvSpPr>
            <a:spLocks noGrp="1"/>
          </p:cNvSpPr>
          <p:nvPr>
            <p:ph idx="1"/>
          </p:nvPr>
        </p:nvSpPr>
        <p:spPr/>
        <p:txBody>
          <a:bodyPr/>
          <a:lstStyle/>
          <a:p>
            <a:r>
              <a:rPr lang="en-CA" dirty="0"/>
              <a:t>Transformations – map, filter, select, aggregate</a:t>
            </a:r>
          </a:p>
          <a:p>
            <a:endParaRPr lang="en-CA" dirty="0"/>
          </a:p>
          <a:p>
            <a:r>
              <a:rPr lang="en-CA" dirty="0"/>
              <a:t>Actions – count, show, write to file</a:t>
            </a:r>
          </a:p>
          <a:p>
            <a:endParaRPr lang="en-CA" dirty="0"/>
          </a:p>
          <a:p>
            <a:endParaRPr lang="en-CA" dirty="0"/>
          </a:p>
        </p:txBody>
      </p:sp>
    </p:spTree>
    <p:extLst>
      <p:ext uri="{BB962C8B-B14F-4D97-AF65-F5344CB8AC3E}">
        <p14:creationId xmlns:p14="http://schemas.microsoft.com/office/powerpoint/2010/main" val="907060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System-level </a:t>
            </a:r>
            <a:r>
              <a:rPr lang="en-US" dirty="0" err="1"/>
              <a:t>checkpointing</a:t>
            </a:r>
            <a:r>
              <a:rPr lang="en-US" dirty="0"/>
              <a:t> with DMTCP</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676400" y="1475088"/>
            <a:ext cx="3962400" cy="4953000"/>
          </a:xfrm>
          <a:prstGeom prst="rect">
            <a:avLst/>
          </a:prstGeom>
        </p:spPr>
      </p:pic>
      <p:sp>
        <p:nvSpPr>
          <p:cNvPr id="5" name="TextBox 4"/>
          <p:cNvSpPr txBox="1"/>
          <p:nvPr/>
        </p:nvSpPr>
        <p:spPr>
          <a:xfrm>
            <a:off x="6173501" y="2685174"/>
            <a:ext cx="3197798" cy="369332"/>
          </a:xfrm>
          <a:prstGeom prst="rect">
            <a:avLst/>
          </a:prstGeom>
          <a:noFill/>
        </p:spPr>
        <p:txBody>
          <a:bodyPr wrap="none" rtlCol="0">
            <a:spAutoFit/>
          </a:bodyPr>
          <a:lstStyle/>
          <a:p>
            <a:r>
              <a:rPr lang="en-US" dirty="0"/>
              <a:t>The code is compiled as normal:</a:t>
            </a:r>
          </a:p>
        </p:txBody>
      </p:sp>
      <p:sp>
        <p:nvSpPr>
          <p:cNvPr id="6" name="Text Box 18"/>
          <p:cNvSpPr txBox="1">
            <a:spLocks noChangeArrowheads="1"/>
          </p:cNvSpPr>
          <p:nvPr/>
        </p:nvSpPr>
        <p:spPr bwMode="auto">
          <a:xfrm>
            <a:off x="5029200" y="3276600"/>
            <a:ext cx="5486400" cy="260350"/>
          </a:xfrm>
          <a:prstGeom prst="rect">
            <a:avLst/>
          </a:prstGeom>
          <a:solidFill>
            <a:schemeClr val="tx2">
              <a:lumMod val="20000"/>
              <a:lumOff val="80000"/>
            </a:schemeClr>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a:latin typeface="Courier New" charset="0"/>
                <a:ea typeface="Calibri" charset="0"/>
                <a:cs typeface="Courier New" charset="0"/>
              </a:rPr>
              <a:t>gcc –fopenmp –O3 –o checkpoint_openmp checkpoint_openmp.c -lm</a:t>
            </a:r>
            <a:endParaRPr lang="en-US" sz="1100">
              <a:latin typeface="Calibri" charset="0"/>
              <a:ea typeface="Calibri" charset="0"/>
              <a:cs typeface="Calibri Light" charset="0"/>
            </a:endParaRPr>
          </a:p>
          <a:p>
            <a:pPr>
              <a:lnSpc>
                <a:spcPct val="107000"/>
              </a:lnSpc>
              <a:spcAft>
                <a:spcPts val="800"/>
              </a:spcAft>
            </a:pPr>
            <a:r>
              <a:rPr lang="en-US" sz="1100">
                <a:latin typeface="Courier New" charset="0"/>
                <a:ea typeface="Calibri" charset="0"/>
                <a:cs typeface="Courier New" charset="0"/>
              </a:rPr>
              <a:t> </a:t>
            </a:r>
            <a:endParaRPr lang="en-US" sz="1100">
              <a:latin typeface="Calibri" charset="0"/>
              <a:ea typeface="Calibri" charset="0"/>
              <a:cs typeface="Calibri Light" charset="0"/>
            </a:endParaRPr>
          </a:p>
        </p:txBody>
      </p:sp>
      <p:sp>
        <p:nvSpPr>
          <p:cNvPr id="7" name="TextBox 6"/>
          <p:cNvSpPr txBox="1"/>
          <p:nvPr/>
        </p:nvSpPr>
        <p:spPr>
          <a:xfrm>
            <a:off x="6145792" y="3860377"/>
            <a:ext cx="4030372" cy="646331"/>
          </a:xfrm>
          <a:prstGeom prst="rect">
            <a:avLst/>
          </a:prstGeom>
          <a:noFill/>
        </p:spPr>
        <p:txBody>
          <a:bodyPr wrap="square" rtlCol="0">
            <a:spAutoFit/>
          </a:bodyPr>
          <a:lstStyle/>
          <a:p>
            <a:r>
              <a:rPr lang="en-US" dirty="0"/>
              <a:t>The code number of </a:t>
            </a:r>
            <a:r>
              <a:rPr lang="en-US" dirty="0" err="1"/>
              <a:t>OpenMP</a:t>
            </a:r>
            <a:r>
              <a:rPr lang="en-US" dirty="0"/>
              <a:t> threads is also specified in the normal way</a:t>
            </a:r>
          </a:p>
        </p:txBody>
      </p:sp>
      <p:sp>
        <p:nvSpPr>
          <p:cNvPr id="8" name="Text Box 2"/>
          <p:cNvSpPr txBox="1">
            <a:spLocks noChangeArrowheads="1"/>
          </p:cNvSpPr>
          <p:nvPr/>
        </p:nvSpPr>
        <p:spPr bwMode="auto">
          <a:xfrm>
            <a:off x="5029200" y="4646191"/>
            <a:ext cx="5486400" cy="260350"/>
          </a:xfrm>
          <a:prstGeom prst="rect">
            <a:avLst/>
          </a:prstGeom>
          <a:solidFill>
            <a:schemeClr val="tx2">
              <a:lumMod val="20000"/>
              <a:lumOff val="80000"/>
            </a:schemeClr>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a:latin typeface="Courier New" charset="0"/>
                <a:ea typeface="Calibri" charset="0"/>
                <a:cs typeface="Courier New" charset="0"/>
              </a:rPr>
              <a:t>export OMP_NUM_THREADS=16</a:t>
            </a:r>
            <a:endParaRPr lang="en-US" sz="1100">
              <a:latin typeface="Calibri" charset="0"/>
              <a:ea typeface="Calibri" charset="0"/>
              <a:cs typeface="Calibri Light" charset="0"/>
            </a:endParaRPr>
          </a:p>
          <a:p>
            <a:pPr>
              <a:lnSpc>
                <a:spcPct val="107000"/>
              </a:lnSpc>
              <a:spcAft>
                <a:spcPts val="800"/>
              </a:spcAft>
            </a:pPr>
            <a:r>
              <a:rPr lang="en-US" sz="1100">
                <a:latin typeface="Courier New" charset="0"/>
                <a:ea typeface="Calibri" charset="0"/>
                <a:cs typeface="Courier New" charset="0"/>
              </a:rPr>
              <a:t> </a:t>
            </a:r>
            <a:endParaRPr lang="en-US" sz="1100">
              <a:latin typeface="Calibri" charset="0"/>
              <a:ea typeface="Calibri" charset="0"/>
              <a:cs typeface="Calibri Light" charset="0"/>
            </a:endParaRPr>
          </a:p>
        </p:txBody>
      </p:sp>
      <p:sp>
        <p:nvSpPr>
          <p:cNvPr id="9" name="TextBox 8"/>
          <p:cNvSpPr txBox="1"/>
          <p:nvPr/>
        </p:nvSpPr>
        <p:spPr>
          <a:xfrm>
            <a:off x="6180428" y="4969617"/>
            <a:ext cx="4030372" cy="923330"/>
          </a:xfrm>
          <a:prstGeom prst="rect">
            <a:avLst/>
          </a:prstGeom>
          <a:noFill/>
        </p:spPr>
        <p:txBody>
          <a:bodyPr wrap="square" rtlCol="0">
            <a:spAutoFit/>
          </a:bodyPr>
          <a:lstStyle/>
          <a:p>
            <a:r>
              <a:rPr lang="en-US" dirty="0"/>
              <a:t>The executable is launched with checkpoint capability using the </a:t>
            </a:r>
            <a:r>
              <a:rPr lang="en-US" dirty="0" err="1"/>
              <a:t>dmtcp_launch</a:t>
            </a:r>
            <a:r>
              <a:rPr lang="en-US" dirty="0"/>
              <a:t> tool:</a:t>
            </a:r>
          </a:p>
        </p:txBody>
      </p:sp>
      <p:sp>
        <p:nvSpPr>
          <p:cNvPr id="10" name="Text Box 4"/>
          <p:cNvSpPr txBox="1">
            <a:spLocks noChangeArrowheads="1"/>
          </p:cNvSpPr>
          <p:nvPr/>
        </p:nvSpPr>
        <p:spPr bwMode="auto">
          <a:xfrm>
            <a:off x="5029200" y="6048319"/>
            <a:ext cx="5486400" cy="260350"/>
          </a:xfrm>
          <a:prstGeom prst="rect">
            <a:avLst/>
          </a:prstGeom>
          <a:solidFill>
            <a:schemeClr val="tx2">
              <a:lumMod val="20000"/>
              <a:lumOff val="80000"/>
            </a:schemeClr>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a:latin typeface="Courier New" charset="0"/>
                <a:ea typeface="Calibri" charset="0"/>
                <a:cs typeface="Courier New" charset="0"/>
              </a:rPr>
              <a:t>dmtcp_launch ./checkpoint_openmp</a:t>
            </a:r>
            <a:endParaRPr lang="en-US" sz="1100">
              <a:latin typeface="Calibri" charset="0"/>
              <a:ea typeface="Calibri" charset="0"/>
              <a:cs typeface="Calibri Light" charset="0"/>
            </a:endParaRPr>
          </a:p>
          <a:p>
            <a:pPr>
              <a:lnSpc>
                <a:spcPct val="107000"/>
              </a:lnSpc>
              <a:spcAft>
                <a:spcPts val="800"/>
              </a:spcAft>
            </a:pPr>
            <a:r>
              <a:rPr lang="en-US" sz="1100">
                <a:latin typeface="Courier New" charset="0"/>
                <a:ea typeface="Calibri" charset="0"/>
                <a:cs typeface="Courier New" charset="0"/>
              </a:rPr>
              <a:t> </a:t>
            </a:r>
            <a:endParaRPr lang="en-US" sz="1100">
              <a:latin typeface="Calibri" charset="0"/>
              <a:ea typeface="Calibri" charset="0"/>
              <a:cs typeface="Calibri Light" charset="0"/>
            </a:endParaRPr>
          </a:p>
        </p:txBody>
      </p:sp>
    </p:spTree>
    <p:extLst>
      <p:ext uri="{BB962C8B-B14F-4D97-AF65-F5344CB8AC3E}">
        <p14:creationId xmlns:p14="http://schemas.microsoft.com/office/powerpoint/2010/main" val="382689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0EFB-D490-4CF9-BB88-39FC14F443C9}"/>
              </a:ext>
            </a:extLst>
          </p:cNvPr>
          <p:cNvSpPr>
            <a:spLocks noGrp="1"/>
          </p:cNvSpPr>
          <p:nvPr>
            <p:ph type="title"/>
          </p:nvPr>
        </p:nvSpPr>
        <p:spPr/>
        <p:txBody>
          <a:bodyPr/>
          <a:lstStyle/>
          <a:p>
            <a:r>
              <a:rPr lang="en-CA" dirty="0"/>
              <a:t>RDD Transformations - Narrow</a:t>
            </a:r>
          </a:p>
        </p:txBody>
      </p:sp>
      <p:sp>
        <p:nvSpPr>
          <p:cNvPr id="3" name="Content Placeholder 2">
            <a:extLst>
              <a:ext uri="{FF2B5EF4-FFF2-40B4-BE49-F238E27FC236}">
                <a16:creationId xmlns:a16="http://schemas.microsoft.com/office/drawing/2014/main" id="{288E5EDA-1AFF-4A2B-BE69-334A9A3E4304}"/>
              </a:ext>
            </a:extLst>
          </p:cNvPr>
          <p:cNvSpPr>
            <a:spLocks noGrp="1"/>
          </p:cNvSpPr>
          <p:nvPr>
            <p:ph idx="1"/>
          </p:nvPr>
        </p:nvSpPr>
        <p:spPr>
          <a:xfrm>
            <a:off x="838200" y="1825625"/>
            <a:ext cx="10515600" cy="4351338"/>
          </a:xfrm>
        </p:spPr>
        <p:txBody>
          <a:bodyPr/>
          <a:lstStyle/>
          <a:p>
            <a:r>
              <a:rPr lang="en-CA" dirty="0"/>
              <a:t>Narrow Transforms all elements required are in a single parent RDD</a:t>
            </a:r>
          </a:p>
          <a:p>
            <a:r>
              <a:rPr lang="en-CA" dirty="0"/>
              <a:t>(map and filter)</a:t>
            </a:r>
          </a:p>
          <a:p>
            <a:endParaRPr lang="en-CA" dirty="0"/>
          </a:p>
        </p:txBody>
      </p:sp>
      <p:pic>
        <p:nvPicPr>
          <p:cNvPr id="1028" name="Picture 4" descr="Apache Spark Narrow Transformation Operation">
            <a:extLst>
              <a:ext uri="{FF2B5EF4-FFF2-40B4-BE49-F238E27FC236}">
                <a16:creationId xmlns:a16="http://schemas.microsoft.com/office/drawing/2014/main" id="{362F1828-5A47-4784-84AF-C72AA86CE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1697" y="2849194"/>
            <a:ext cx="626745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483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F7CE9-6523-4D8E-A299-10683F371D78}"/>
              </a:ext>
            </a:extLst>
          </p:cNvPr>
          <p:cNvSpPr>
            <a:spLocks noGrp="1"/>
          </p:cNvSpPr>
          <p:nvPr>
            <p:ph type="title"/>
          </p:nvPr>
        </p:nvSpPr>
        <p:spPr/>
        <p:txBody>
          <a:bodyPr/>
          <a:lstStyle/>
          <a:p>
            <a:r>
              <a:rPr lang="en-CA" dirty="0"/>
              <a:t>RDD Transformations - Wide</a:t>
            </a:r>
          </a:p>
        </p:txBody>
      </p:sp>
      <p:sp>
        <p:nvSpPr>
          <p:cNvPr id="3" name="Content Placeholder 2">
            <a:extLst>
              <a:ext uri="{FF2B5EF4-FFF2-40B4-BE49-F238E27FC236}">
                <a16:creationId xmlns:a16="http://schemas.microsoft.com/office/drawing/2014/main" id="{343A598B-C35B-4576-AF6D-B21CF83335B5}"/>
              </a:ext>
            </a:extLst>
          </p:cNvPr>
          <p:cNvSpPr>
            <a:spLocks noGrp="1"/>
          </p:cNvSpPr>
          <p:nvPr>
            <p:ph idx="1"/>
          </p:nvPr>
        </p:nvSpPr>
        <p:spPr/>
        <p:txBody>
          <a:bodyPr/>
          <a:lstStyle/>
          <a:p>
            <a:r>
              <a:rPr lang="en-CA" dirty="0"/>
              <a:t>In a wide transformation your data can be in many RDDs which are not resident together</a:t>
            </a:r>
          </a:p>
          <a:p>
            <a:endParaRPr lang="en-CA" dirty="0"/>
          </a:p>
          <a:p>
            <a:endParaRPr lang="en-CA" dirty="0"/>
          </a:p>
        </p:txBody>
      </p:sp>
      <p:pic>
        <p:nvPicPr>
          <p:cNvPr id="2050" name="Picture 2" descr="Spark Wide Transformation Operations">
            <a:extLst>
              <a:ext uri="{FF2B5EF4-FFF2-40B4-BE49-F238E27FC236}">
                <a16:creationId xmlns:a16="http://schemas.microsoft.com/office/drawing/2014/main" id="{8133CB71-52DA-43E3-BC23-27C958792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2116" y="3129893"/>
            <a:ext cx="6276975"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670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83E5-EFFB-46DD-8406-8CF9E8DB5BDE}"/>
              </a:ext>
            </a:extLst>
          </p:cNvPr>
          <p:cNvSpPr>
            <a:spLocks noGrp="1"/>
          </p:cNvSpPr>
          <p:nvPr>
            <p:ph type="title"/>
          </p:nvPr>
        </p:nvSpPr>
        <p:spPr/>
        <p:txBody>
          <a:bodyPr/>
          <a:lstStyle/>
          <a:p>
            <a:r>
              <a:rPr lang="en-CA" dirty="0"/>
              <a:t>Dataset types</a:t>
            </a:r>
          </a:p>
        </p:txBody>
      </p:sp>
      <p:sp>
        <p:nvSpPr>
          <p:cNvPr id="3" name="Content Placeholder 2">
            <a:extLst>
              <a:ext uri="{FF2B5EF4-FFF2-40B4-BE49-F238E27FC236}">
                <a16:creationId xmlns:a16="http://schemas.microsoft.com/office/drawing/2014/main" id="{31D9382B-0C90-4E9A-B7E3-333508CE4178}"/>
              </a:ext>
            </a:extLst>
          </p:cNvPr>
          <p:cNvSpPr>
            <a:spLocks noGrp="1"/>
          </p:cNvSpPr>
          <p:nvPr>
            <p:ph idx="1"/>
          </p:nvPr>
        </p:nvSpPr>
        <p:spPr/>
        <p:txBody>
          <a:bodyPr/>
          <a:lstStyle/>
          <a:p>
            <a:r>
              <a:rPr lang="en-CA" dirty="0"/>
              <a:t>Spark datasets are basically strongly typed Java virtual machine objects</a:t>
            </a:r>
          </a:p>
          <a:p>
            <a:endParaRPr lang="en-CA" dirty="0"/>
          </a:p>
          <a:p>
            <a:r>
              <a:rPr lang="en-CA" dirty="0"/>
              <a:t>Datasets can be from files, tables, external databases, other datasets</a:t>
            </a:r>
          </a:p>
          <a:p>
            <a:endParaRPr lang="en-CA" dirty="0"/>
          </a:p>
          <a:p>
            <a:r>
              <a:rPr lang="en-CA" dirty="0"/>
              <a:t>Note that R and Python behave slightly differently than Java and Scala because R and Python are weakly typed languages, so you can just do things like </a:t>
            </a:r>
            <a:r>
              <a:rPr lang="en-CA" dirty="0" err="1"/>
              <a:t>row.columnName</a:t>
            </a:r>
            <a:r>
              <a:rPr lang="en-CA" dirty="0"/>
              <a:t> and expect it to work… which it will as long as </a:t>
            </a:r>
            <a:r>
              <a:rPr lang="en-CA" dirty="0" err="1"/>
              <a:t>columnName</a:t>
            </a:r>
            <a:r>
              <a:rPr lang="en-CA" dirty="0"/>
              <a:t> exists, and if it doesn’t your program crashes.  </a:t>
            </a:r>
          </a:p>
          <a:p>
            <a:endParaRPr lang="en-CA" dirty="0"/>
          </a:p>
        </p:txBody>
      </p:sp>
    </p:spTree>
    <p:extLst>
      <p:ext uri="{BB962C8B-B14F-4D97-AF65-F5344CB8AC3E}">
        <p14:creationId xmlns:p14="http://schemas.microsoft.com/office/powerpoint/2010/main" val="4292165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D06D-8C22-49F2-8B71-05D2089A8E1A}"/>
              </a:ext>
            </a:extLst>
          </p:cNvPr>
          <p:cNvSpPr>
            <a:spLocks noGrp="1"/>
          </p:cNvSpPr>
          <p:nvPr>
            <p:ph type="title"/>
          </p:nvPr>
        </p:nvSpPr>
        <p:spPr/>
        <p:txBody>
          <a:bodyPr/>
          <a:lstStyle/>
          <a:p>
            <a:r>
              <a:rPr lang="en-CA" dirty="0" err="1"/>
              <a:t>DataFrame</a:t>
            </a:r>
            <a:r>
              <a:rPr lang="en-CA" dirty="0"/>
              <a:t> - &gt; Dataset</a:t>
            </a:r>
          </a:p>
        </p:txBody>
      </p:sp>
      <p:sp>
        <p:nvSpPr>
          <p:cNvPr id="4" name="Text Placeholder 3">
            <a:extLst>
              <a:ext uri="{FF2B5EF4-FFF2-40B4-BE49-F238E27FC236}">
                <a16:creationId xmlns:a16="http://schemas.microsoft.com/office/drawing/2014/main" id="{B94C0280-D0DC-4ECE-9572-E46549D3AFD5}"/>
              </a:ext>
            </a:extLst>
          </p:cNvPr>
          <p:cNvSpPr>
            <a:spLocks noGrp="1"/>
          </p:cNvSpPr>
          <p:nvPr>
            <p:ph type="body" idx="1"/>
          </p:nvPr>
        </p:nvSpPr>
        <p:spPr/>
        <p:txBody>
          <a:bodyPr/>
          <a:lstStyle/>
          <a:p>
            <a:r>
              <a:rPr lang="en-CA" dirty="0"/>
              <a:t>Imagine we have the following </a:t>
            </a:r>
            <a:r>
              <a:rPr lang="en-CA" dirty="0" err="1"/>
              <a:t>DataFrame</a:t>
            </a:r>
            <a:endParaRPr lang="en-CA" dirty="0"/>
          </a:p>
        </p:txBody>
      </p:sp>
      <p:sp>
        <p:nvSpPr>
          <p:cNvPr id="3" name="Content Placeholder 2">
            <a:extLst>
              <a:ext uri="{FF2B5EF4-FFF2-40B4-BE49-F238E27FC236}">
                <a16:creationId xmlns:a16="http://schemas.microsoft.com/office/drawing/2014/main" id="{7F5D09C0-73B6-4D7F-830F-8D54458B6317}"/>
              </a:ext>
            </a:extLst>
          </p:cNvPr>
          <p:cNvSpPr>
            <a:spLocks noGrp="1"/>
          </p:cNvSpPr>
          <p:nvPr>
            <p:ph sz="half" idx="2"/>
          </p:nvPr>
        </p:nvSpPr>
        <p:spPr/>
        <p:txBody>
          <a:bodyPr>
            <a:normAutofit fontScale="92500" lnSpcReduction="20000"/>
          </a:bodyPr>
          <a:lstStyle/>
          <a:p>
            <a:pPr marL="0" indent="0">
              <a:buNone/>
            </a:pPr>
            <a:r>
              <a:rPr lang="en-CA" dirty="0">
                <a:latin typeface="Consolas" panose="020B0609020204030204" pitchFamily="49" charset="0"/>
              </a:rPr>
              <a:t>+----+-------+</a:t>
            </a:r>
          </a:p>
          <a:p>
            <a:pPr marL="0" indent="0">
              <a:buNone/>
            </a:pPr>
            <a:r>
              <a:rPr lang="en-CA" dirty="0">
                <a:latin typeface="Consolas" panose="020B0609020204030204" pitchFamily="49" charset="0"/>
              </a:rPr>
              <a:t>| age|   name|</a:t>
            </a:r>
          </a:p>
          <a:p>
            <a:pPr marL="0" indent="0">
              <a:buNone/>
            </a:pPr>
            <a:r>
              <a:rPr lang="en-CA" dirty="0">
                <a:latin typeface="Consolas" panose="020B0609020204030204" pitchFamily="49" charset="0"/>
              </a:rPr>
              <a:t>+----+-------+</a:t>
            </a:r>
          </a:p>
          <a:p>
            <a:pPr marL="0" indent="0">
              <a:buNone/>
            </a:pPr>
            <a:r>
              <a:rPr lang="en-CA" dirty="0">
                <a:latin typeface="Consolas" panose="020B0609020204030204" pitchFamily="49" charset="0"/>
              </a:rPr>
              <a:t>|</a:t>
            </a:r>
            <a:r>
              <a:rPr lang="en-CA" dirty="0" err="1">
                <a:latin typeface="Consolas" panose="020B0609020204030204" pitchFamily="49" charset="0"/>
              </a:rPr>
              <a:t>null|Michael</a:t>
            </a:r>
            <a:r>
              <a:rPr lang="en-CA" dirty="0">
                <a:latin typeface="Consolas" panose="020B0609020204030204" pitchFamily="49" charset="0"/>
              </a:rPr>
              <a:t>|</a:t>
            </a:r>
          </a:p>
          <a:p>
            <a:pPr marL="0" indent="0">
              <a:buNone/>
            </a:pPr>
            <a:r>
              <a:rPr lang="en-CA" dirty="0">
                <a:latin typeface="Consolas" panose="020B0609020204030204" pitchFamily="49" charset="0"/>
              </a:rPr>
              <a:t>|  30|   Andy|</a:t>
            </a:r>
          </a:p>
          <a:p>
            <a:pPr marL="0" indent="0">
              <a:buNone/>
            </a:pPr>
            <a:r>
              <a:rPr lang="en-CA" dirty="0">
                <a:latin typeface="Consolas" panose="020B0609020204030204" pitchFamily="49" charset="0"/>
              </a:rPr>
              <a:t>|  19| Justin|</a:t>
            </a:r>
          </a:p>
          <a:p>
            <a:pPr marL="0" indent="0">
              <a:buNone/>
            </a:pPr>
            <a:r>
              <a:rPr lang="en-CA" dirty="0">
                <a:latin typeface="Consolas" panose="020B0609020204030204" pitchFamily="49" charset="0"/>
              </a:rPr>
              <a:t>+----+-------+</a:t>
            </a:r>
          </a:p>
        </p:txBody>
      </p:sp>
      <p:sp>
        <p:nvSpPr>
          <p:cNvPr id="5" name="Text Placeholder 4">
            <a:extLst>
              <a:ext uri="{FF2B5EF4-FFF2-40B4-BE49-F238E27FC236}">
                <a16:creationId xmlns:a16="http://schemas.microsoft.com/office/drawing/2014/main" id="{82AFF431-748B-4129-A580-AD686AA8E521}"/>
              </a:ext>
            </a:extLst>
          </p:cNvPr>
          <p:cNvSpPr>
            <a:spLocks noGrp="1"/>
          </p:cNvSpPr>
          <p:nvPr>
            <p:ph type="body" sz="quarter" idx="3"/>
          </p:nvPr>
        </p:nvSpPr>
        <p:spPr/>
        <p:txBody>
          <a:bodyPr/>
          <a:lstStyle/>
          <a:p>
            <a:r>
              <a:rPr lang="en-CA" dirty="0"/>
              <a:t>To make that a Dataset we need to filter out the null value</a:t>
            </a:r>
          </a:p>
        </p:txBody>
      </p:sp>
      <p:sp>
        <p:nvSpPr>
          <p:cNvPr id="6" name="Content Placeholder 5">
            <a:extLst>
              <a:ext uri="{FF2B5EF4-FFF2-40B4-BE49-F238E27FC236}">
                <a16:creationId xmlns:a16="http://schemas.microsoft.com/office/drawing/2014/main" id="{D1B18B32-442C-4438-AB6E-2FA0AA3F6A5C}"/>
              </a:ext>
            </a:extLst>
          </p:cNvPr>
          <p:cNvSpPr>
            <a:spLocks noGrp="1"/>
          </p:cNvSpPr>
          <p:nvPr>
            <p:ph sz="quarter" idx="4"/>
          </p:nvPr>
        </p:nvSpPr>
        <p:spPr>
          <a:xfrm>
            <a:off x="5744308" y="2505075"/>
            <a:ext cx="5611080" cy="3684588"/>
          </a:xfrm>
        </p:spPr>
        <p:txBody>
          <a:bodyPr>
            <a:normAutofit fontScale="92500" lnSpcReduction="20000"/>
          </a:bodyPr>
          <a:lstStyle/>
          <a:p>
            <a:r>
              <a:rPr lang="en-CA" dirty="0" err="1">
                <a:latin typeface="Consolas" panose="020B0609020204030204" pitchFamily="49" charset="0"/>
              </a:rPr>
              <a:t>val</a:t>
            </a:r>
            <a:r>
              <a:rPr lang="en-CA" dirty="0">
                <a:latin typeface="Consolas" panose="020B0609020204030204" pitchFamily="49" charset="0"/>
              </a:rPr>
              <a:t> </a:t>
            </a:r>
            <a:r>
              <a:rPr lang="en-CA" dirty="0" err="1">
                <a:latin typeface="Consolas" panose="020B0609020204030204" pitchFamily="49" charset="0"/>
              </a:rPr>
              <a:t>pplFiltered</a:t>
            </a:r>
            <a:r>
              <a:rPr lang="en-CA" dirty="0">
                <a:latin typeface="Consolas" panose="020B0609020204030204" pitchFamily="49" charset="0"/>
              </a:rPr>
              <a:t> = </a:t>
            </a:r>
            <a:r>
              <a:rPr lang="en-CA" dirty="0" err="1">
                <a:latin typeface="Consolas" panose="020B0609020204030204" pitchFamily="49" charset="0"/>
              </a:rPr>
              <a:t>people.filter</a:t>
            </a:r>
            <a:r>
              <a:rPr lang="en-CA" dirty="0">
                <a:latin typeface="Consolas" panose="020B0609020204030204" pitchFamily="49" charset="0"/>
              </a:rPr>
              <a:t>("age is not null")</a:t>
            </a:r>
          </a:p>
          <a:p>
            <a:pPr marL="0" indent="0">
              <a:buNone/>
            </a:pPr>
            <a:r>
              <a:rPr lang="en-CA" dirty="0">
                <a:latin typeface="Consolas" panose="020B0609020204030204" pitchFamily="49" charset="0"/>
              </a:rPr>
              <a:t>+------+---+</a:t>
            </a:r>
          </a:p>
          <a:p>
            <a:pPr marL="0" indent="0">
              <a:buNone/>
            </a:pPr>
            <a:r>
              <a:rPr lang="en-CA" dirty="0">
                <a:latin typeface="Consolas" panose="020B0609020204030204" pitchFamily="49" charset="0"/>
              </a:rPr>
              <a:t>|  </a:t>
            </a:r>
            <a:r>
              <a:rPr lang="en-CA" dirty="0" err="1">
                <a:latin typeface="Consolas" panose="020B0609020204030204" pitchFamily="49" charset="0"/>
              </a:rPr>
              <a:t>name|age</a:t>
            </a:r>
            <a:r>
              <a:rPr lang="en-CA" dirty="0">
                <a:latin typeface="Consolas" panose="020B0609020204030204" pitchFamily="49" charset="0"/>
              </a:rPr>
              <a:t>|</a:t>
            </a:r>
          </a:p>
          <a:p>
            <a:pPr marL="0" indent="0">
              <a:buNone/>
            </a:pPr>
            <a:r>
              <a:rPr lang="en-CA" dirty="0">
                <a:latin typeface="Consolas" panose="020B0609020204030204" pitchFamily="49" charset="0"/>
              </a:rPr>
              <a:t>+------+---+</a:t>
            </a:r>
          </a:p>
          <a:p>
            <a:pPr marL="0" indent="0">
              <a:buNone/>
            </a:pPr>
            <a:r>
              <a:rPr lang="en-CA" dirty="0">
                <a:latin typeface="Consolas" panose="020B0609020204030204" pitchFamily="49" charset="0"/>
              </a:rPr>
              <a:t>|  Andy| 30|</a:t>
            </a:r>
          </a:p>
          <a:p>
            <a:pPr marL="0" indent="0">
              <a:buNone/>
            </a:pPr>
            <a:r>
              <a:rPr lang="en-CA" dirty="0">
                <a:latin typeface="Consolas" panose="020B0609020204030204" pitchFamily="49" charset="0"/>
              </a:rPr>
              <a:t>|Justin| 19|</a:t>
            </a:r>
          </a:p>
          <a:p>
            <a:pPr marL="0" indent="0">
              <a:buNone/>
            </a:pPr>
            <a:r>
              <a:rPr lang="en-CA" dirty="0">
                <a:latin typeface="Consolas" panose="020B0609020204030204" pitchFamily="49" charset="0"/>
              </a:rPr>
              <a:t>+------+---+</a:t>
            </a:r>
          </a:p>
        </p:txBody>
      </p:sp>
    </p:spTree>
    <p:extLst>
      <p:ext uri="{BB962C8B-B14F-4D97-AF65-F5344CB8AC3E}">
        <p14:creationId xmlns:p14="http://schemas.microsoft.com/office/powerpoint/2010/main" val="645090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A19639-4F32-4431-8D3B-FE161271197B}"/>
              </a:ext>
            </a:extLst>
          </p:cNvPr>
          <p:cNvSpPr>
            <a:spLocks noGrp="1"/>
          </p:cNvSpPr>
          <p:nvPr>
            <p:ph type="title"/>
          </p:nvPr>
        </p:nvSpPr>
        <p:spPr/>
        <p:txBody>
          <a:bodyPr/>
          <a:lstStyle/>
          <a:p>
            <a:endParaRPr lang="en-CA"/>
          </a:p>
        </p:txBody>
      </p:sp>
      <p:pic>
        <p:nvPicPr>
          <p:cNvPr id="1026" name="Picture 2" descr="image description ">
            <a:extLst>
              <a:ext uri="{FF2B5EF4-FFF2-40B4-BE49-F238E27FC236}">
                <a16:creationId xmlns:a16="http://schemas.microsoft.com/office/drawing/2014/main" id="{939DCB33-8600-4531-B7DB-3F84600348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319" y="365124"/>
            <a:ext cx="10696131" cy="621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38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5C33-C7AE-4A40-9A12-495C377BD749}"/>
              </a:ext>
            </a:extLst>
          </p:cNvPr>
          <p:cNvSpPr>
            <a:spLocks noGrp="1"/>
          </p:cNvSpPr>
          <p:nvPr>
            <p:ph type="title"/>
          </p:nvPr>
        </p:nvSpPr>
        <p:spPr/>
        <p:txBody>
          <a:bodyPr/>
          <a:lstStyle/>
          <a:p>
            <a:endParaRPr lang="en-CA" dirty="0"/>
          </a:p>
        </p:txBody>
      </p:sp>
      <p:pic>
        <p:nvPicPr>
          <p:cNvPr id="2050" name="Picture 2" descr="enter image description here">
            <a:extLst>
              <a:ext uri="{FF2B5EF4-FFF2-40B4-BE49-F238E27FC236}">
                <a16:creationId xmlns:a16="http://schemas.microsoft.com/office/drawing/2014/main" id="{E1C4E9E0-4B19-40F9-AFF9-FF66E52F18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6634" y="971305"/>
            <a:ext cx="9658723" cy="5521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665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2AB1-D485-41BE-BA66-868938FBA052}"/>
              </a:ext>
            </a:extLst>
          </p:cNvPr>
          <p:cNvSpPr>
            <a:spLocks noGrp="1"/>
          </p:cNvSpPr>
          <p:nvPr>
            <p:ph type="title"/>
          </p:nvPr>
        </p:nvSpPr>
        <p:spPr/>
        <p:txBody>
          <a:bodyPr/>
          <a:lstStyle/>
          <a:p>
            <a:r>
              <a:rPr lang="en-CA" dirty="0"/>
              <a:t>RDD, </a:t>
            </a:r>
            <a:r>
              <a:rPr lang="en-CA" dirty="0" err="1"/>
              <a:t>DataFrame</a:t>
            </a:r>
            <a:r>
              <a:rPr lang="en-CA" dirty="0"/>
              <a:t>, </a:t>
            </a:r>
          </a:p>
        </p:txBody>
      </p:sp>
      <p:pic>
        <p:nvPicPr>
          <p:cNvPr id="3074" name="Picture 2" descr="RDD vs DataFrame vs DataSet with code">
            <a:extLst>
              <a:ext uri="{FF2B5EF4-FFF2-40B4-BE49-F238E27FC236}">
                <a16:creationId xmlns:a16="http://schemas.microsoft.com/office/drawing/2014/main" id="{E9ACC877-68FF-4CF6-9A99-1E93D559BFB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500494"/>
            <a:ext cx="9237703" cy="519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598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6D569-39AF-42E6-A5EE-B9B13AC77E44}"/>
              </a:ext>
            </a:extLst>
          </p:cNvPr>
          <p:cNvSpPr>
            <a:spLocks noGrp="1"/>
          </p:cNvSpPr>
          <p:nvPr>
            <p:ph type="title"/>
          </p:nvPr>
        </p:nvSpPr>
        <p:spPr/>
        <p:txBody>
          <a:bodyPr/>
          <a:lstStyle/>
          <a:p>
            <a:r>
              <a:rPr lang="en-CA" dirty="0"/>
              <a:t>Spark Runs on Hadoop</a:t>
            </a:r>
          </a:p>
        </p:txBody>
      </p:sp>
      <p:sp>
        <p:nvSpPr>
          <p:cNvPr id="3" name="Content Placeholder 2">
            <a:extLst>
              <a:ext uri="{FF2B5EF4-FFF2-40B4-BE49-F238E27FC236}">
                <a16:creationId xmlns:a16="http://schemas.microsoft.com/office/drawing/2014/main" id="{DCA637A9-7966-43C7-9E59-6FC3641CA215}"/>
              </a:ext>
            </a:extLst>
          </p:cNvPr>
          <p:cNvSpPr>
            <a:spLocks noGrp="1"/>
          </p:cNvSpPr>
          <p:nvPr>
            <p:ph idx="1"/>
          </p:nvPr>
        </p:nvSpPr>
        <p:spPr/>
        <p:txBody>
          <a:bodyPr/>
          <a:lstStyle/>
          <a:p>
            <a:r>
              <a:rPr lang="en-CA" dirty="0"/>
              <a:t>Spark actually runs on a bunch of Hadoop platform stuff</a:t>
            </a:r>
          </a:p>
          <a:p>
            <a:endParaRPr lang="en-CA" dirty="0"/>
          </a:p>
          <a:p>
            <a:r>
              <a:rPr lang="en-CA" dirty="0"/>
              <a:t>I won’t bore you with details (there’s a bunch of file system and resource management stuff that goes with Hadoop that Spark runs on top of)</a:t>
            </a:r>
          </a:p>
          <a:p>
            <a:endParaRPr lang="en-CA" dirty="0"/>
          </a:p>
          <a:p>
            <a:endParaRPr lang="en-CA" dirty="0"/>
          </a:p>
        </p:txBody>
      </p:sp>
    </p:spTree>
    <p:extLst>
      <p:ext uri="{BB962C8B-B14F-4D97-AF65-F5344CB8AC3E}">
        <p14:creationId xmlns:p14="http://schemas.microsoft.com/office/powerpoint/2010/main" val="1113668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90B3-A60D-478E-8B28-84AC1A8306A8}"/>
              </a:ext>
            </a:extLst>
          </p:cNvPr>
          <p:cNvSpPr>
            <a:spLocks noGrp="1"/>
          </p:cNvSpPr>
          <p:nvPr>
            <p:ph type="title"/>
          </p:nvPr>
        </p:nvSpPr>
        <p:spPr/>
        <p:txBody>
          <a:bodyPr/>
          <a:lstStyle/>
          <a:p>
            <a:r>
              <a:rPr lang="en-CA" dirty="0"/>
              <a:t>FLINK</a:t>
            </a:r>
          </a:p>
        </p:txBody>
      </p:sp>
      <p:sp>
        <p:nvSpPr>
          <p:cNvPr id="3" name="Content Placeholder 2">
            <a:extLst>
              <a:ext uri="{FF2B5EF4-FFF2-40B4-BE49-F238E27FC236}">
                <a16:creationId xmlns:a16="http://schemas.microsoft.com/office/drawing/2014/main" id="{FB7AE61B-F10E-4865-A9BC-1255FB3A2E5C}"/>
              </a:ext>
            </a:extLst>
          </p:cNvPr>
          <p:cNvSpPr>
            <a:spLocks noGrp="1"/>
          </p:cNvSpPr>
          <p:nvPr>
            <p:ph idx="1"/>
          </p:nvPr>
        </p:nvSpPr>
        <p:spPr/>
        <p:txBody>
          <a:bodyPr/>
          <a:lstStyle/>
          <a:p>
            <a:r>
              <a:rPr lang="en-CA" dirty="0" err="1"/>
              <a:t>Flink</a:t>
            </a:r>
            <a:r>
              <a:rPr lang="en-CA" dirty="0"/>
              <a:t> is a purely a stream processing framework</a:t>
            </a:r>
          </a:p>
          <a:p>
            <a:endParaRPr lang="en-CA" dirty="0"/>
          </a:p>
          <a:p>
            <a:r>
              <a:rPr lang="en-CA" dirty="0"/>
              <a:t>There are two kinds of streams – bounded and unbounded</a:t>
            </a:r>
          </a:p>
          <a:p>
            <a:endParaRPr lang="en-CA" dirty="0"/>
          </a:p>
        </p:txBody>
      </p:sp>
      <p:pic>
        <p:nvPicPr>
          <p:cNvPr id="5" name="Picture 4">
            <a:extLst>
              <a:ext uri="{FF2B5EF4-FFF2-40B4-BE49-F238E27FC236}">
                <a16:creationId xmlns:a16="http://schemas.microsoft.com/office/drawing/2014/main" id="{5F705E86-105E-478E-9D09-6F86C0781BAD}"/>
              </a:ext>
            </a:extLst>
          </p:cNvPr>
          <p:cNvPicPr>
            <a:picLocks noChangeAspect="1"/>
          </p:cNvPicPr>
          <p:nvPr/>
        </p:nvPicPr>
        <p:blipFill>
          <a:blip r:embed="rId2"/>
          <a:stretch>
            <a:fillRect/>
          </a:stretch>
        </p:blipFill>
        <p:spPr>
          <a:xfrm>
            <a:off x="3239829" y="414714"/>
            <a:ext cx="1714500" cy="933450"/>
          </a:xfrm>
          <a:prstGeom prst="rect">
            <a:avLst/>
          </a:prstGeom>
        </p:spPr>
      </p:pic>
    </p:spTree>
    <p:extLst>
      <p:ext uri="{BB962C8B-B14F-4D97-AF65-F5344CB8AC3E}">
        <p14:creationId xmlns:p14="http://schemas.microsoft.com/office/powerpoint/2010/main" val="713343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96BE6-F30B-42CB-A858-AF3335798AF1}"/>
              </a:ext>
            </a:extLst>
          </p:cNvPr>
          <p:cNvSpPr>
            <a:spLocks noGrp="1"/>
          </p:cNvSpPr>
          <p:nvPr>
            <p:ph type="title"/>
          </p:nvPr>
        </p:nvSpPr>
        <p:spPr/>
        <p:txBody>
          <a:bodyPr/>
          <a:lstStyle/>
          <a:p>
            <a:r>
              <a:rPr lang="en-CA" dirty="0" err="1"/>
              <a:t>Flink</a:t>
            </a:r>
            <a:r>
              <a:rPr lang="en-CA" dirty="0"/>
              <a:t> - </a:t>
            </a:r>
            <a:r>
              <a:rPr lang="en-CA" dirty="0" err="1"/>
              <a:t>DataStreams</a:t>
            </a:r>
            <a:endParaRPr lang="en-CA" dirty="0"/>
          </a:p>
        </p:txBody>
      </p:sp>
      <p:sp>
        <p:nvSpPr>
          <p:cNvPr id="3" name="Content Placeholder 2">
            <a:extLst>
              <a:ext uri="{FF2B5EF4-FFF2-40B4-BE49-F238E27FC236}">
                <a16:creationId xmlns:a16="http://schemas.microsoft.com/office/drawing/2014/main" id="{50716AA0-A353-4A75-88B1-7E56CA26C5C2}"/>
              </a:ext>
            </a:extLst>
          </p:cNvPr>
          <p:cNvSpPr>
            <a:spLocks noGrp="1"/>
          </p:cNvSpPr>
          <p:nvPr>
            <p:ph idx="1"/>
          </p:nvPr>
        </p:nvSpPr>
        <p:spPr>
          <a:xfrm>
            <a:off x="838200" y="1825625"/>
            <a:ext cx="10515600" cy="4351338"/>
          </a:xfrm>
        </p:spPr>
        <p:txBody>
          <a:bodyPr/>
          <a:lstStyle/>
          <a:p>
            <a:r>
              <a:rPr lang="en-CA" b="1" dirty="0"/>
              <a:t>Unbounded streams </a:t>
            </a:r>
            <a:r>
              <a:rPr lang="en-CA" dirty="0"/>
              <a:t>have a start point, but have no definite end.  They are continuously processed. Unbounded streams usually either require or force data to be inputted in some order to ensure logical consistency (e.g. data must be entered in the order it is generated)</a:t>
            </a:r>
          </a:p>
          <a:p>
            <a:r>
              <a:rPr lang="en-CA" b="1" dirty="0"/>
              <a:t>Bounded Streams</a:t>
            </a:r>
            <a:r>
              <a:rPr lang="en-CA" dirty="0"/>
              <a:t> have a clear start and end.  Bounded streams sort their own data with a mini batch</a:t>
            </a:r>
          </a:p>
          <a:p>
            <a:endParaRPr lang="en-CA" b="1" dirty="0"/>
          </a:p>
        </p:txBody>
      </p:sp>
      <p:pic>
        <p:nvPicPr>
          <p:cNvPr id="4098" name="Picture 2" descr="https://flink.apache.org/img/bounded-unbounded.png">
            <a:extLst>
              <a:ext uri="{FF2B5EF4-FFF2-40B4-BE49-F238E27FC236}">
                <a16:creationId xmlns:a16="http://schemas.microsoft.com/office/drawing/2014/main" id="{90537AF5-8FDA-4CDE-8ECD-EA763DA76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665" y="4408322"/>
            <a:ext cx="8496123" cy="2013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351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System-level </a:t>
            </a:r>
            <a:r>
              <a:rPr lang="en-US" dirty="0" err="1"/>
              <a:t>checkpointing</a:t>
            </a:r>
            <a:r>
              <a:rPr lang="en-US" dirty="0"/>
              <a:t> with DMTCP</a:t>
            </a:r>
          </a:p>
        </p:txBody>
      </p:sp>
      <p:sp>
        <p:nvSpPr>
          <p:cNvPr id="11" name="TextBox 10"/>
          <p:cNvSpPr txBox="1"/>
          <p:nvPr/>
        </p:nvSpPr>
        <p:spPr>
          <a:xfrm>
            <a:off x="1967346" y="1981200"/>
            <a:ext cx="8472055" cy="3416320"/>
          </a:xfrm>
          <a:prstGeom prst="rect">
            <a:avLst/>
          </a:prstGeom>
          <a:noFill/>
        </p:spPr>
        <p:txBody>
          <a:bodyPr wrap="square" rtlCol="0">
            <a:spAutoFit/>
          </a:bodyPr>
          <a:lstStyle/>
          <a:p>
            <a:r>
              <a:rPr lang="en-US" dirty="0"/>
              <a:t>Request for checkpoint is manually executed in the </a:t>
            </a:r>
            <a:r>
              <a:rPr lang="en-US" i="1" dirty="0" err="1"/>
              <a:t>dmtcp_coordinator</a:t>
            </a:r>
            <a:r>
              <a:rPr lang="en-US" i="1" dirty="0"/>
              <a:t> </a:t>
            </a:r>
            <a:r>
              <a:rPr lang="en-US" dirty="0"/>
              <a:t>command interface or pre-supplied as follows:</a:t>
            </a:r>
          </a:p>
          <a:p>
            <a:endParaRPr lang="en-US" dirty="0"/>
          </a:p>
          <a:p>
            <a:endParaRPr lang="en-US" dirty="0"/>
          </a:p>
          <a:p>
            <a:endParaRPr lang="en-US" dirty="0"/>
          </a:p>
          <a:p>
            <a:r>
              <a:rPr lang="en-US" dirty="0"/>
              <a:t>DMTCP checkpoint files have the naming convention of</a:t>
            </a:r>
          </a:p>
          <a:p>
            <a:r>
              <a:rPr lang="en-US" dirty="0"/>
              <a:t> </a:t>
            </a:r>
          </a:p>
          <a:p>
            <a:pPr algn="ctr"/>
            <a:r>
              <a:rPr lang="en-US" dirty="0"/>
              <a:t>         </a:t>
            </a:r>
            <a:r>
              <a:rPr lang="en-US" dirty="0" err="1"/>
              <a:t>ckpt</a:t>
            </a:r>
            <a:r>
              <a:rPr lang="en-US" dirty="0"/>
              <a:t>_&lt;executable name&gt;_&lt;client identity&gt;.</a:t>
            </a:r>
            <a:r>
              <a:rPr lang="en-US" dirty="0" err="1"/>
              <a:t>dmtcp</a:t>
            </a:r>
            <a:r>
              <a:rPr lang="en-US" dirty="0"/>
              <a:t> </a:t>
            </a:r>
          </a:p>
          <a:p>
            <a:pPr algn="ctr"/>
            <a:endParaRPr lang="en-US" dirty="0"/>
          </a:p>
          <a:p>
            <a:r>
              <a:rPr lang="en-US" dirty="0"/>
              <a:t>and are written in the directory where the executable was launched. </a:t>
            </a:r>
          </a:p>
          <a:p>
            <a:endParaRPr lang="en-US" dirty="0"/>
          </a:p>
          <a:p>
            <a:r>
              <a:rPr lang="en-US" dirty="0"/>
              <a:t>The checkpoint file is restarted using the </a:t>
            </a:r>
            <a:r>
              <a:rPr lang="en-US" i="1" dirty="0" err="1"/>
              <a:t>dmtcp_restart</a:t>
            </a:r>
            <a:r>
              <a:rPr lang="en-US" i="1" dirty="0"/>
              <a:t> </a:t>
            </a:r>
            <a:r>
              <a:rPr lang="en-US" dirty="0"/>
              <a:t>command:</a:t>
            </a:r>
          </a:p>
        </p:txBody>
      </p:sp>
      <p:sp>
        <p:nvSpPr>
          <p:cNvPr id="12" name="Text Box 5"/>
          <p:cNvSpPr txBox="1">
            <a:spLocks noChangeArrowheads="1"/>
          </p:cNvSpPr>
          <p:nvPr/>
        </p:nvSpPr>
        <p:spPr bwMode="auto">
          <a:xfrm>
            <a:off x="3352800" y="2743200"/>
            <a:ext cx="5486400" cy="260350"/>
          </a:xfrm>
          <a:prstGeom prst="rect">
            <a:avLst/>
          </a:prstGeom>
          <a:solidFill>
            <a:schemeClr val="tx2">
              <a:lumMod val="20000"/>
              <a:lumOff val="80000"/>
            </a:schemeClr>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a:latin typeface="Courier New" charset="0"/>
                <a:ea typeface="Calibri" charset="0"/>
                <a:cs typeface="Courier New" charset="0"/>
              </a:rPr>
              <a:t>dmtcp_command –-interval &lt;checkpoint interval in seconds&gt;</a:t>
            </a:r>
            <a:endParaRPr lang="en-US" sz="1100">
              <a:latin typeface="Calibri" charset="0"/>
              <a:ea typeface="Calibri" charset="0"/>
              <a:cs typeface="Calibri Light" charset="0"/>
            </a:endParaRPr>
          </a:p>
          <a:p>
            <a:pPr>
              <a:lnSpc>
                <a:spcPct val="107000"/>
              </a:lnSpc>
              <a:spcAft>
                <a:spcPts val="800"/>
              </a:spcAft>
            </a:pPr>
            <a:r>
              <a:rPr lang="en-US" sz="1100">
                <a:latin typeface="Courier New" charset="0"/>
                <a:ea typeface="Calibri" charset="0"/>
                <a:cs typeface="Courier New" charset="0"/>
              </a:rPr>
              <a:t> </a:t>
            </a:r>
            <a:endParaRPr lang="en-US" sz="1100">
              <a:latin typeface="Calibri" charset="0"/>
              <a:ea typeface="Calibri" charset="0"/>
              <a:cs typeface="Calibri Light" charset="0"/>
            </a:endParaRPr>
          </a:p>
        </p:txBody>
      </p:sp>
      <p:sp>
        <p:nvSpPr>
          <p:cNvPr id="13" name="Text Box 8"/>
          <p:cNvSpPr txBox="1">
            <a:spLocks noChangeArrowheads="1"/>
          </p:cNvSpPr>
          <p:nvPr/>
        </p:nvSpPr>
        <p:spPr bwMode="auto">
          <a:xfrm>
            <a:off x="3352800" y="5700732"/>
            <a:ext cx="5486400" cy="260350"/>
          </a:xfrm>
          <a:prstGeom prst="rect">
            <a:avLst/>
          </a:prstGeom>
          <a:solidFill>
            <a:schemeClr val="tx2">
              <a:lumMod val="20000"/>
              <a:lumOff val="80000"/>
            </a:schemeClr>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a:latin typeface="Courier New" charset="0"/>
                <a:ea typeface="Calibri" charset="0"/>
                <a:cs typeface="Courier New" charset="0"/>
              </a:rPr>
              <a:t>dmtcp_restart &lt;checkpoint file&gt;</a:t>
            </a:r>
            <a:endParaRPr lang="en-US" sz="1100">
              <a:latin typeface="Calibri" charset="0"/>
              <a:ea typeface="Calibri" charset="0"/>
              <a:cs typeface="Calibri Light" charset="0"/>
            </a:endParaRPr>
          </a:p>
          <a:p>
            <a:pPr>
              <a:lnSpc>
                <a:spcPct val="107000"/>
              </a:lnSpc>
              <a:spcAft>
                <a:spcPts val="800"/>
              </a:spcAft>
            </a:pPr>
            <a:r>
              <a:rPr lang="en-US" sz="1100">
                <a:latin typeface="Courier New" charset="0"/>
                <a:ea typeface="Calibri" charset="0"/>
                <a:cs typeface="Courier New" charset="0"/>
              </a:rPr>
              <a:t> </a:t>
            </a:r>
            <a:endParaRPr lang="en-US" sz="1100">
              <a:latin typeface="Calibri" charset="0"/>
              <a:ea typeface="Calibri" charset="0"/>
              <a:cs typeface="Calibri Light" charset="0"/>
            </a:endParaRPr>
          </a:p>
        </p:txBody>
      </p:sp>
    </p:spTree>
    <p:extLst>
      <p:ext uri="{BB962C8B-B14F-4D97-AF65-F5344CB8AC3E}">
        <p14:creationId xmlns:p14="http://schemas.microsoft.com/office/powerpoint/2010/main" val="36591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54F47-E915-41CE-B2E4-DE5DF8B22882}"/>
              </a:ext>
            </a:extLst>
          </p:cNvPr>
          <p:cNvSpPr>
            <a:spLocks noGrp="1"/>
          </p:cNvSpPr>
          <p:nvPr>
            <p:ph type="title"/>
          </p:nvPr>
        </p:nvSpPr>
        <p:spPr/>
        <p:txBody>
          <a:bodyPr/>
          <a:lstStyle/>
          <a:p>
            <a:r>
              <a:rPr lang="en-CA" dirty="0"/>
              <a:t>Use cases</a:t>
            </a:r>
          </a:p>
        </p:txBody>
      </p:sp>
      <p:sp>
        <p:nvSpPr>
          <p:cNvPr id="3" name="Content Placeholder 2">
            <a:extLst>
              <a:ext uri="{FF2B5EF4-FFF2-40B4-BE49-F238E27FC236}">
                <a16:creationId xmlns:a16="http://schemas.microsoft.com/office/drawing/2014/main" id="{ACB32F60-7AAE-430B-9299-BEE34A8E97F6}"/>
              </a:ext>
            </a:extLst>
          </p:cNvPr>
          <p:cNvSpPr>
            <a:spLocks noGrp="1"/>
          </p:cNvSpPr>
          <p:nvPr>
            <p:ph idx="1"/>
          </p:nvPr>
        </p:nvSpPr>
        <p:spPr/>
        <p:txBody>
          <a:bodyPr/>
          <a:lstStyle/>
          <a:p>
            <a:r>
              <a:rPr lang="en-CA" dirty="0"/>
              <a:t>Event driven</a:t>
            </a:r>
          </a:p>
          <a:p>
            <a:r>
              <a:rPr lang="en-CA" dirty="0"/>
              <a:t>Data Analytics</a:t>
            </a:r>
          </a:p>
          <a:p>
            <a:r>
              <a:rPr lang="en-CA" dirty="0"/>
              <a:t>Data pipeline</a:t>
            </a:r>
          </a:p>
          <a:p>
            <a:endParaRPr lang="en-CA" dirty="0"/>
          </a:p>
        </p:txBody>
      </p:sp>
    </p:spTree>
    <p:extLst>
      <p:ext uri="{BB962C8B-B14F-4D97-AF65-F5344CB8AC3E}">
        <p14:creationId xmlns:p14="http://schemas.microsoft.com/office/powerpoint/2010/main" val="3043560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37B17-B4AE-47EA-81B6-0795830A8AD1}"/>
              </a:ext>
            </a:extLst>
          </p:cNvPr>
          <p:cNvSpPr>
            <a:spLocks noGrp="1"/>
          </p:cNvSpPr>
          <p:nvPr>
            <p:ph type="title"/>
          </p:nvPr>
        </p:nvSpPr>
        <p:spPr/>
        <p:txBody>
          <a:bodyPr/>
          <a:lstStyle/>
          <a:p>
            <a:r>
              <a:rPr lang="en-CA" dirty="0" err="1"/>
              <a:t>Flink</a:t>
            </a:r>
            <a:r>
              <a:rPr lang="en-CA" dirty="0"/>
              <a:t> – Event Driven Applications</a:t>
            </a:r>
          </a:p>
        </p:txBody>
      </p:sp>
      <p:sp>
        <p:nvSpPr>
          <p:cNvPr id="3" name="Content Placeholder 2">
            <a:extLst>
              <a:ext uri="{FF2B5EF4-FFF2-40B4-BE49-F238E27FC236}">
                <a16:creationId xmlns:a16="http://schemas.microsoft.com/office/drawing/2014/main" id="{8887B285-0200-446B-9164-56C6D2FF1D78}"/>
              </a:ext>
            </a:extLst>
          </p:cNvPr>
          <p:cNvSpPr>
            <a:spLocks noGrp="1"/>
          </p:cNvSpPr>
          <p:nvPr>
            <p:ph idx="1"/>
          </p:nvPr>
        </p:nvSpPr>
        <p:spPr/>
        <p:txBody>
          <a:bodyPr/>
          <a:lstStyle/>
          <a:p>
            <a:r>
              <a:rPr lang="en-CA" dirty="0"/>
              <a:t>On an event the (stateful) system responds with a computation, state change or external action </a:t>
            </a:r>
          </a:p>
        </p:txBody>
      </p:sp>
      <p:pic>
        <p:nvPicPr>
          <p:cNvPr id="1026" name="Picture 2" descr="https://flink.apache.org/img/usecases-eventdrivenapps.png">
            <a:extLst>
              <a:ext uri="{FF2B5EF4-FFF2-40B4-BE49-F238E27FC236}">
                <a16:creationId xmlns:a16="http://schemas.microsoft.com/office/drawing/2014/main" id="{9B5D03A0-966A-4823-A0F9-246ED37D4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6" y="3143361"/>
            <a:ext cx="1219200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253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CD50-8C4E-4C29-9582-A07D8549CE7F}"/>
              </a:ext>
            </a:extLst>
          </p:cNvPr>
          <p:cNvSpPr>
            <a:spLocks noGrp="1"/>
          </p:cNvSpPr>
          <p:nvPr>
            <p:ph type="title"/>
          </p:nvPr>
        </p:nvSpPr>
        <p:spPr/>
        <p:txBody>
          <a:bodyPr/>
          <a:lstStyle/>
          <a:p>
            <a:r>
              <a:rPr lang="en-CA" dirty="0" err="1"/>
              <a:t>Flink</a:t>
            </a:r>
            <a:r>
              <a:rPr lang="en-CA" dirty="0"/>
              <a:t> Event Driven Applications</a:t>
            </a:r>
          </a:p>
        </p:txBody>
      </p:sp>
      <p:sp>
        <p:nvSpPr>
          <p:cNvPr id="3" name="Content Placeholder 2">
            <a:extLst>
              <a:ext uri="{FF2B5EF4-FFF2-40B4-BE49-F238E27FC236}">
                <a16:creationId xmlns:a16="http://schemas.microsoft.com/office/drawing/2014/main" id="{DA6FD3D1-1C34-4407-A790-1C4ABD97C4B3}"/>
              </a:ext>
            </a:extLst>
          </p:cNvPr>
          <p:cNvSpPr>
            <a:spLocks noGrp="1"/>
          </p:cNvSpPr>
          <p:nvPr>
            <p:ph idx="1"/>
          </p:nvPr>
        </p:nvSpPr>
        <p:spPr/>
        <p:txBody>
          <a:bodyPr/>
          <a:lstStyle/>
          <a:p>
            <a:r>
              <a:rPr lang="en-CA" dirty="0"/>
              <a:t>This is similar to classic applications which read data to and from a transactional database</a:t>
            </a:r>
          </a:p>
          <a:p>
            <a:endParaRPr lang="en-CA" dirty="0"/>
          </a:p>
          <a:p>
            <a:r>
              <a:rPr lang="en-CA" dirty="0"/>
              <a:t>In </a:t>
            </a:r>
            <a:r>
              <a:rPr lang="en-CA" dirty="0" err="1"/>
              <a:t>Flink</a:t>
            </a:r>
            <a:r>
              <a:rPr lang="en-CA" dirty="0"/>
              <a:t> EDAs – data and computation are co local, where fault-tolerance happens from periodic checkpoint writes</a:t>
            </a:r>
          </a:p>
          <a:p>
            <a:endParaRPr lang="en-CA" dirty="0"/>
          </a:p>
          <a:p>
            <a:r>
              <a:rPr lang="en-CA" dirty="0"/>
              <a:t>This means local data access (in RAM), updates can be asynchronous</a:t>
            </a:r>
          </a:p>
          <a:p>
            <a:r>
              <a:rPr lang="en-CA" dirty="0" err="1"/>
              <a:t>Flink</a:t>
            </a:r>
            <a:r>
              <a:rPr lang="en-CA" dirty="0"/>
              <a:t> guarantees exactly once consistency (data for computation only exists once, logically if not physically), </a:t>
            </a:r>
          </a:p>
        </p:txBody>
      </p:sp>
    </p:spTree>
    <p:extLst>
      <p:ext uri="{BB962C8B-B14F-4D97-AF65-F5344CB8AC3E}">
        <p14:creationId xmlns:p14="http://schemas.microsoft.com/office/powerpoint/2010/main" val="1743553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B9FD-EC30-434B-80DE-2EC51552E927}"/>
              </a:ext>
            </a:extLst>
          </p:cNvPr>
          <p:cNvSpPr>
            <a:spLocks noGrp="1"/>
          </p:cNvSpPr>
          <p:nvPr>
            <p:ph type="title"/>
          </p:nvPr>
        </p:nvSpPr>
        <p:spPr>
          <a:xfrm>
            <a:off x="838200" y="365125"/>
            <a:ext cx="10515600" cy="1325563"/>
          </a:xfrm>
        </p:spPr>
        <p:txBody>
          <a:bodyPr/>
          <a:lstStyle/>
          <a:p>
            <a:r>
              <a:rPr lang="en-CA" dirty="0" err="1"/>
              <a:t>Flink</a:t>
            </a:r>
            <a:r>
              <a:rPr lang="en-CA" dirty="0"/>
              <a:t> - Analytics</a:t>
            </a:r>
          </a:p>
        </p:txBody>
      </p:sp>
      <p:sp>
        <p:nvSpPr>
          <p:cNvPr id="3" name="Content Placeholder 2">
            <a:extLst>
              <a:ext uri="{FF2B5EF4-FFF2-40B4-BE49-F238E27FC236}">
                <a16:creationId xmlns:a16="http://schemas.microsoft.com/office/drawing/2014/main" id="{75D3F050-1440-4562-868E-90DD4CA35C33}"/>
              </a:ext>
            </a:extLst>
          </p:cNvPr>
          <p:cNvSpPr>
            <a:spLocks noGrp="1"/>
          </p:cNvSpPr>
          <p:nvPr>
            <p:ph idx="1"/>
          </p:nvPr>
        </p:nvSpPr>
        <p:spPr/>
        <p:txBody>
          <a:bodyPr/>
          <a:lstStyle/>
          <a:p>
            <a:r>
              <a:rPr lang="en-CA" dirty="0"/>
              <a:t>Queries, or applications on bounded data sets or recording events. </a:t>
            </a:r>
          </a:p>
          <a:p>
            <a:r>
              <a:rPr lang="en-CA" dirty="0"/>
              <a:t>When data is added a query needs to be re-run (that is the nature of analytics)</a:t>
            </a:r>
          </a:p>
        </p:txBody>
      </p:sp>
      <p:pic>
        <p:nvPicPr>
          <p:cNvPr id="2050" name="Picture 2" descr="https://flink.apache.org/img/usecases-analytics.png">
            <a:extLst>
              <a:ext uri="{FF2B5EF4-FFF2-40B4-BE49-F238E27FC236}">
                <a16:creationId xmlns:a16="http://schemas.microsoft.com/office/drawing/2014/main" id="{BC7CE401-36CD-4A48-8798-E01B7C917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19" y="3619205"/>
            <a:ext cx="12192000" cy="314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271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11B67-CC38-41A1-9FE8-2A5B00D21FB3}"/>
              </a:ext>
            </a:extLst>
          </p:cNvPr>
          <p:cNvSpPr>
            <a:spLocks noGrp="1"/>
          </p:cNvSpPr>
          <p:nvPr>
            <p:ph type="title"/>
          </p:nvPr>
        </p:nvSpPr>
        <p:spPr/>
        <p:txBody>
          <a:bodyPr/>
          <a:lstStyle/>
          <a:p>
            <a:r>
              <a:rPr lang="en-CA" dirty="0" err="1"/>
              <a:t>Flink</a:t>
            </a:r>
            <a:r>
              <a:rPr lang="en-CA" dirty="0"/>
              <a:t> Analytics</a:t>
            </a:r>
          </a:p>
        </p:txBody>
      </p:sp>
      <p:sp>
        <p:nvSpPr>
          <p:cNvPr id="3" name="Content Placeholder 2">
            <a:extLst>
              <a:ext uri="{FF2B5EF4-FFF2-40B4-BE49-F238E27FC236}">
                <a16:creationId xmlns:a16="http://schemas.microsoft.com/office/drawing/2014/main" id="{60B81BF7-3911-458E-A12F-D54220EAD59F}"/>
              </a:ext>
            </a:extLst>
          </p:cNvPr>
          <p:cNvSpPr>
            <a:spLocks noGrp="1"/>
          </p:cNvSpPr>
          <p:nvPr>
            <p:ph idx="1"/>
          </p:nvPr>
        </p:nvSpPr>
        <p:spPr/>
        <p:txBody>
          <a:bodyPr/>
          <a:lstStyle/>
          <a:p>
            <a:r>
              <a:rPr lang="en-CA" dirty="0" err="1"/>
              <a:t>Flink</a:t>
            </a:r>
            <a:r>
              <a:rPr lang="en-CA" dirty="0"/>
              <a:t> Analytics can be performed real time</a:t>
            </a:r>
          </a:p>
          <a:p>
            <a:r>
              <a:rPr lang="en-CA" dirty="0"/>
              <a:t>Results are committed asynchronously to a transactional database</a:t>
            </a:r>
          </a:p>
          <a:p>
            <a:r>
              <a:rPr lang="en-CA" dirty="0"/>
              <a:t>Allows for continuously updated dashboards or reporting</a:t>
            </a:r>
          </a:p>
          <a:p>
            <a:endParaRPr lang="en-CA" dirty="0"/>
          </a:p>
        </p:txBody>
      </p:sp>
    </p:spTree>
    <p:extLst>
      <p:ext uri="{BB962C8B-B14F-4D97-AF65-F5344CB8AC3E}">
        <p14:creationId xmlns:p14="http://schemas.microsoft.com/office/powerpoint/2010/main" val="1795048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7AD2-64BE-4D70-9337-D9E4C4D42204}"/>
              </a:ext>
            </a:extLst>
          </p:cNvPr>
          <p:cNvSpPr>
            <a:spLocks noGrp="1"/>
          </p:cNvSpPr>
          <p:nvPr>
            <p:ph type="title"/>
          </p:nvPr>
        </p:nvSpPr>
        <p:spPr/>
        <p:txBody>
          <a:bodyPr/>
          <a:lstStyle/>
          <a:p>
            <a:r>
              <a:rPr lang="en-CA" dirty="0" err="1"/>
              <a:t>Flink</a:t>
            </a:r>
            <a:r>
              <a:rPr lang="en-CA" dirty="0"/>
              <a:t> – Data Pipeline</a:t>
            </a:r>
          </a:p>
        </p:txBody>
      </p:sp>
      <p:sp>
        <p:nvSpPr>
          <p:cNvPr id="3" name="Content Placeholder 2">
            <a:extLst>
              <a:ext uri="{FF2B5EF4-FFF2-40B4-BE49-F238E27FC236}">
                <a16:creationId xmlns:a16="http://schemas.microsoft.com/office/drawing/2014/main" id="{21A3330B-53AE-4A4D-92EC-371F67CF52E2}"/>
              </a:ext>
            </a:extLst>
          </p:cNvPr>
          <p:cNvSpPr>
            <a:spLocks noGrp="1"/>
          </p:cNvSpPr>
          <p:nvPr>
            <p:ph idx="1"/>
          </p:nvPr>
        </p:nvSpPr>
        <p:spPr/>
        <p:txBody>
          <a:bodyPr/>
          <a:lstStyle/>
          <a:p>
            <a:r>
              <a:rPr lang="en-CA" dirty="0"/>
              <a:t>Extract, Transform and Load to convert or move data between nodes</a:t>
            </a:r>
          </a:p>
          <a:p>
            <a:r>
              <a:rPr lang="en-CA" dirty="0"/>
              <a:t>E.g. periodically copy data between databases (backup, to analytics etc.)</a:t>
            </a:r>
          </a:p>
          <a:p>
            <a:r>
              <a:rPr lang="en-CA" dirty="0"/>
              <a:t>Data pipelines are like ETL</a:t>
            </a:r>
          </a:p>
          <a:p>
            <a:endParaRPr lang="en-CA" dirty="0"/>
          </a:p>
        </p:txBody>
      </p:sp>
      <p:pic>
        <p:nvPicPr>
          <p:cNvPr id="4" name="Picture 3">
            <a:extLst>
              <a:ext uri="{FF2B5EF4-FFF2-40B4-BE49-F238E27FC236}">
                <a16:creationId xmlns:a16="http://schemas.microsoft.com/office/drawing/2014/main" id="{652A48C2-26C7-48BA-A49D-5CD477D64B69}"/>
              </a:ext>
            </a:extLst>
          </p:cNvPr>
          <p:cNvPicPr>
            <a:picLocks noChangeAspect="1"/>
          </p:cNvPicPr>
          <p:nvPr/>
        </p:nvPicPr>
        <p:blipFill>
          <a:blip r:embed="rId2"/>
          <a:stretch>
            <a:fillRect/>
          </a:stretch>
        </p:blipFill>
        <p:spPr>
          <a:xfrm>
            <a:off x="-59542" y="4332796"/>
            <a:ext cx="12192000" cy="2692106"/>
          </a:xfrm>
          <a:prstGeom prst="rect">
            <a:avLst/>
          </a:prstGeom>
        </p:spPr>
      </p:pic>
    </p:spTree>
    <p:extLst>
      <p:ext uri="{BB962C8B-B14F-4D97-AF65-F5344CB8AC3E}">
        <p14:creationId xmlns:p14="http://schemas.microsoft.com/office/powerpoint/2010/main" val="42517088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BE652-EFDD-4F71-83CE-3E6EE2AC35A4}"/>
              </a:ext>
            </a:extLst>
          </p:cNvPr>
          <p:cNvSpPr>
            <a:spLocks noGrp="1"/>
          </p:cNvSpPr>
          <p:nvPr>
            <p:ph type="title"/>
          </p:nvPr>
        </p:nvSpPr>
        <p:spPr/>
        <p:txBody>
          <a:bodyPr/>
          <a:lstStyle/>
          <a:p>
            <a:r>
              <a:rPr lang="en-CA" dirty="0" err="1"/>
              <a:t>Flink</a:t>
            </a:r>
            <a:r>
              <a:rPr lang="en-CA" dirty="0"/>
              <a:t> – Data Transformations</a:t>
            </a:r>
          </a:p>
        </p:txBody>
      </p:sp>
      <p:sp>
        <p:nvSpPr>
          <p:cNvPr id="3" name="Content Placeholder 2">
            <a:extLst>
              <a:ext uri="{FF2B5EF4-FFF2-40B4-BE49-F238E27FC236}">
                <a16:creationId xmlns:a16="http://schemas.microsoft.com/office/drawing/2014/main" id="{9C084856-B9B2-42E6-B5A5-2302DB86360D}"/>
              </a:ext>
            </a:extLst>
          </p:cNvPr>
          <p:cNvSpPr>
            <a:spLocks noGrp="1"/>
          </p:cNvSpPr>
          <p:nvPr>
            <p:ph idx="1"/>
          </p:nvPr>
        </p:nvSpPr>
        <p:spPr/>
        <p:txBody>
          <a:bodyPr/>
          <a:lstStyle/>
          <a:p>
            <a:r>
              <a:rPr lang="en-CA" dirty="0" err="1"/>
              <a:t>Flink</a:t>
            </a:r>
            <a:r>
              <a:rPr lang="en-CA" dirty="0"/>
              <a:t> works on collections of data and has built in methods for</a:t>
            </a:r>
          </a:p>
          <a:p>
            <a:r>
              <a:rPr lang="en-CA" dirty="0"/>
              <a:t>Filter</a:t>
            </a:r>
          </a:p>
          <a:p>
            <a:r>
              <a:rPr lang="en-CA" dirty="0"/>
              <a:t>Map</a:t>
            </a:r>
          </a:p>
          <a:p>
            <a:r>
              <a:rPr lang="en-CA" dirty="0"/>
              <a:t>Join </a:t>
            </a:r>
          </a:p>
          <a:p>
            <a:r>
              <a:rPr lang="en-CA" dirty="0"/>
              <a:t>Group</a:t>
            </a:r>
          </a:p>
          <a:p>
            <a:r>
              <a:rPr lang="en-CA" dirty="0"/>
              <a:t>Aggregate </a:t>
            </a:r>
          </a:p>
          <a:p>
            <a:endParaRPr lang="en-CA" dirty="0"/>
          </a:p>
        </p:txBody>
      </p:sp>
    </p:spTree>
    <p:extLst>
      <p:ext uri="{BB962C8B-B14F-4D97-AF65-F5344CB8AC3E}">
        <p14:creationId xmlns:p14="http://schemas.microsoft.com/office/powerpoint/2010/main" val="33469871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AE8E2-8016-4481-B0BC-E6C1B8535ACD}"/>
              </a:ext>
            </a:extLst>
          </p:cNvPr>
          <p:cNvSpPr>
            <a:spLocks noGrp="1"/>
          </p:cNvSpPr>
          <p:nvPr>
            <p:ph type="title"/>
          </p:nvPr>
        </p:nvSpPr>
        <p:spPr/>
        <p:txBody>
          <a:bodyPr/>
          <a:lstStyle/>
          <a:p>
            <a:r>
              <a:rPr lang="en-CA" dirty="0" err="1"/>
              <a:t>Flink</a:t>
            </a:r>
            <a:r>
              <a:rPr lang="en-CA" dirty="0"/>
              <a:t> </a:t>
            </a:r>
            <a:r>
              <a:rPr lang="en-CA" dirty="0" err="1"/>
              <a:t>DataSets</a:t>
            </a:r>
            <a:r>
              <a:rPr lang="en-CA" dirty="0"/>
              <a:t> and </a:t>
            </a:r>
            <a:r>
              <a:rPr lang="en-CA" dirty="0" err="1"/>
              <a:t>DataStreams</a:t>
            </a:r>
            <a:endParaRPr lang="en-CA" dirty="0"/>
          </a:p>
        </p:txBody>
      </p:sp>
      <p:sp>
        <p:nvSpPr>
          <p:cNvPr id="3" name="Content Placeholder 2">
            <a:extLst>
              <a:ext uri="{FF2B5EF4-FFF2-40B4-BE49-F238E27FC236}">
                <a16:creationId xmlns:a16="http://schemas.microsoft.com/office/drawing/2014/main" id="{87483F8B-F709-4D66-A9A0-D87EE33F98DF}"/>
              </a:ext>
            </a:extLst>
          </p:cNvPr>
          <p:cNvSpPr>
            <a:spLocks noGrp="1"/>
          </p:cNvSpPr>
          <p:nvPr>
            <p:ph idx="1"/>
          </p:nvPr>
        </p:nvSpPr>
        <p:spPr/>
        <p:txBody>
          <a:bodyPr/>
          <a:lstStyle/>
          <a:p>
            <a:r>
              <a:rPr lang="en-CA" dirty="0" err="1"/>
              <a:t>DataSets</a:t>
            </a:r>
            <a:r>
              <a:rPr lang="en-CA" dirty="0"/>
              <a:t> are for bounded problems</a:t>
            </a:r>
          </a:p>
          <a:p>
            <a:r>
              <a:rPr lang="en-CA" dirty="0" err="1"/>
              <a:t>DataStreams</a:t>
            </a:r>
            <a:r>
              <a:rPr lang="en-CA" dirty="0"/>
              <a:t> are for unbounded ones</a:t>
            </a:r>
          </a:p>
          <a:p>
            <a:endParaRPr lang="en-CA" dirty="0"/>
          </a:p>
          <a:p>
            <a:r>
              <a:rPr lang="en-CA" dirty="0"/>
              <a:t> These are similar to but not java collections, you can’t get at the elements inside them, and once created you cannot add or remove elements</a:t>
            </a:r>
          </a:p>
          <a:p>
            <a:endParaRPr lang="en-CA" dirty="0"/>
          </a:p>
          <a:p>
            <a:endParaRPr lang="en-CA" dirty="0"/>
          </a:p>
        </p:txBody>
      </p:sp>
    </p:spTree>
    <p:extLst>
      <p:ext uri="{BB962C8B-B14F-4D97-AF65-F5344CB8AC3E}">
        <p14:creationId xmlns:p14="http://schemas.microsoft.com/office/powerpoint/2010/main" val="33188731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1ABD-ABCE-47DE-98CA-1E913B16B58F}"/>
              </a:ext>
            </a:extLst>
          </p:cNvPr>
          <p:cNvSpPr>
            <a:spLocks noGrp="1"/>
          </p:cNvSpPr>
          <p:nvPr>
            <p:ph type="title"/>
          </p:nvPr>
        </p:nvSpPr>
        <p:spPr/>
        <p:txBody>
          <a:bodyPr/>
          <a:lstStyle/>
          <a:p>
            <a:r>
              <a:rPr lang="en-CA" dirty="0" err="1"/>
              <a:t>Flink</a:t>
            </a:r>
            <a:r>
              <a:rPr lang="en-CA" dirty="0"/>
              <a:t> Program</a:t>
            </a:r>
          </a:p>
        </p:txBody>
      </p:sp>
      <p:sp>
        <p:nvSpPr>
          <p:cNvPr id="3" name="Content Placeholder 2">
            <a:extLst>
              <a:ext uri="{FF2B5EF4-FFF2-40B4-BE49-F238E27FC236}">
                <a16:creationId xmlns:a16="http://schemas.microsoft.com/office/drawing/2014/main" id="{43DDFB8F-D247-466C-B42E-F67E631DBF45}"/>
              </a:ext>
            </a:extLst>
          </p:cNvPr>
          <p:cNvSpPr>
            <a:spLocks noGrp="1"/>
          </p:cNvSpPr>
          <p:nvPr>
            <p:ph idx="1"/>
          </p:nvPr>
        </p:nvSpPr>
        <p:spPr/>
        <p:txBody>
          <a:bodyPr/>
          <a:lstStyle/>
          <a:p>
            <a:r>
              <a:rPr lang="en-CA" dirty="0" err="1"/>
              <a:t>Flink</a:t>
            </a:r>
            <a:r>
              <a:rPr lang="en-CA" dirty="0"/>
              <a:t> programs look like regular programs that transform collections of data. Each program consists of the same basic parts:</a:t>
            </a:r>
          </a:p>
          <a:p>
            <a:pPr lvl="1"/>
            <a:r>
              <a:rPr lang="en-CA" dirty="0"/>
              <a:t>Obtain an execution environment,</a:t>
            </a:r>
          </a:p>
          <a:p>
            <a:pPr lvl="1"/>
            <a:r>
              <a:rPr lang="en-CA" dirty="0"/>
              <a:t>Load/create the initial data,</a:t>
            </a:r>
          </a:p>
          <a:p>
            <a:pPr lvl="1"/>
            <a:r>
              <a:rPr lang="en-CA" dirty="0"/>
              <a:t>Specify transformations on this data,</a:t>
            </a:r>
          </a:p>
          <a:p>
            <a:pPr lvl="1"/>
            <a:r>
              <a:rPr lang="en-CA" dirty="0"/>
              <a:t>Specify where to put the results of your computations,</a:t>
            </a:r>
          </a:p>
          <a:p>
            <a:pPr lvl="1"/>
            <a:r>
              <a:rPr lang="en-CA" dirty="0"/>
              <a:t>Trigger the program execution</a:t>
            </a:r>
          </a:p>
          <a:p>
            <a:pPr lvl="1"/>
            <a:endParaRPr lang="en-CA" dirty="0"/>
          </a:p>
        </p:txBody>
      </p:sp>
    </p:spTree>
    <p:extLst>
      <p:ext uri="{BB962C8B-B14F-4D97-AF65-F5344CB8AC3E}">
        <p14:creationId xmlns:p14="http://schemas.microsoft.com/office/powerpoint/2010/main" val="918969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4F5AD-5FE6-490A-80C0-748A7849886A}"/>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A89B427-CDD5-4EE5-9DA0-F80B86386C5E}"/>
              </a:ext>
            </a:extLst>
          </p:cNvPr>
          <p:cNvSpPr>
            <a:spLocks noGrp="1"/>
          </p:cNvSpPr>
          <p:nvPr>
            <p:ph idx="1"/>
          </p:nvPr>
        </p:nvSpPr>
        <p:spPr/>
        <p:txBody>
          <a:bodyPr/>
          <a:lstStyle/>
          <a:p>
            <a:r>
              <a:rPr lang="en-CA" dirty="0">
                <a:hlinkClick r:id="rId2"/>
              </a:rPr>
              <a:t>https://data-artisans.com/blog/flink-sql-powerful-querying-of-data-streams</a:t>
            </a:r>
            <a:endParaRPr lang="en-CA" dirty="0"/>
          </a:p>
          <a:p>
            <a:endParaRPr lang="en-CA" dirty="0"/>
          </a:p>
          <a:p>
            <a:endParaRPr lang="en-CA" dirty="0"/>
          </a:p>
          <a:p>
            <a:r>
              <a:rPr lang="en-CA" dirty="0">
                <a:hlinkClick r:id="rId3"/>
              </a:rPr>
              <a:t>https://data-flair.training/blogs/hadoop-vs-spark-vs-flink/</a:t>
            </a:r>
            <a:endParaRPr lang="en-CA" dirty="0"/>
          </a:p>
          <a:p>
            <a:endParaRPr lang="en-CA" dirty="0"/>
          </a:p>
          <a:p>
            <a:endParaRPr lang="en-CA" dirty="0"/>
          </a:p>
        </p:txBody>
      </p:sp>
    </p:spTree>
    <p:extLst>
      <p:ext uri="{BB962C8B-B14F-4D97-AF65-F5344CB8AC3E}">
        <p14:creationId xmlns:p14="http://schemas.microsoft.com/office/powerpoint/2010/main" val="4289076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System-level </a:t>
            </a:r>
            <a:r>
              <a:rPr lang="en-US" dirty="0" err="1"/>
              <a:t>checkpointing</a:t>
            </a:r>
            <a:r>
              <a:rPr lang="en-US" dirty="0"/>
              <a:t> with DMTCP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905000"/>
            <a:ext cx="8675556" cy="1905000"/>
          </a:xfrm>
          <a:prstGeom prst="rect">
            <a:avLst/>
          </a:prstGeom>
        </p:spPr>
      </p:pic>
      <p:sp>
        <p:nvSpPr>
          <p:cNvPr id="6" name="TextBox 5"/>
          <p:cNvSpPr txBox="1"/>
          <p:nvPr/>
        </p:nvSpPr>
        <p:spPr>
          <a:xfrm>
            <a:off x="1780309" y="3974196"/>
            <a:ext cx="8430491" cy="923330"/>
          </a:xfrm>
          <a:prstGeom prst="rect">
            <a:avLst/>
          </a:prstGeom>
          <a:noFill/>
        </p:spPr>
        <p:txBody>
          <a:bodyPr wrap="square" rtlCol="0">
            <a:spAutoFit/>
          </a:bodyPr>
          <a:lstStyle/>
          <a:p>
            <a:r>
              <a:rPr lang="en-US" dirty="0"/>
              <a:t>The standard output from the example code after checkpoint restart (left) and without restart (right).  The same </a:t>
            </a:r>
            <a:r>
              <a:rPr lang="en-US" dirty="0" err="1"/>
              <a:t>OpenMP</a:t>
            </a:r>
            <a:r>
              <a:rPr lang="en-US" dirty="0"/>
              <a:t> threads operate on the same indices and all operations are identical between the restarted and non-restarted case.</a:t>
            </a:r>
          </a:p>
        </p:txBody>
      </p:sp>
    </p:spTree>
    <p:extLst>
      <p:ext uri="{BB962C8B-B14F-4D97-AF65-F5344CB8AC3E}">
        <p14:creationId xmlns:p14="http://schemas.microsoft.com/office/powerpoint/2010/main" val="19326563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00DCA-5B44-42C2-8818-D5C3BF77C5F0}"/>
              </a:ext>
            </a:extLst>
          </p:cNvPr>
          <p:cNvSpPr>
            <a:spLocks noGrp="1"/>
          </p:cNvSpPr>
          <p:nvPr>
            <p:ph type="title"/>
          </p:nvPr>
        </p:nvSpPr>
        <p:spPr/>
        <p:txBody>
          <a:bodyPr/>
          <a:lstStyle/>
          <a:p>
            <a:r>
              <a:rPr lang="en-US" dirty="0"/>
              <a:t>Deploying Spark/</a:t>
            </a:r>
            <a:r>
              <a:rPr lang="en-US" dirty="0" err="1"/>
              <a:t>Flink</a:t>
            </a:r>
            <a:r>
              <a:rPr lang="en-US" dirty="0"/>
              <a:t>/Hadoop</a:t>
            </a:r>
            <a:endParaRPr lang="en-GB" dirty="0"/>
          </a:p>
        </p:txBody>
      </p:sp>
      <p:sp>
        <p:nvSpPr>
          <p:cNvPr id="3" name="Content Placeholder 2">
            <a:extLst>
              <a:ext uri="{FF2B5EF4-FFF2-40B4-BE49-F238E27FC236}">
                <a16:creationId xmlns:a16="http://schemas.microsoft.com/office/drawing/2014/main" id="{023AA310-F83B-4EB6-8FB8-62D82D5E3333}"/>
              </a:ext>
            </a:extLst>
          </p:cNvPr>
          <p:cNvSpPr>
            <a:spLocks noGrp="1"/>
          </p:cNvSpPr>
          <p:nvPr>
            <p:ph idx="1"/>
          </p:nvPr>
        </p:nvSpPr>
        <p:spPr/>
        <p:txBody>
          <a:bodyPr/>
          <a:lstStyle/>
          <a:p>
            <a:r>
              <a:rPr lang="en-US" dirty="0"/>
              <a:t>You can install all of these tools on </a:t>
            </a:r>
            <a:r>
              <a:rPr lang="en-US" dirty="0" err="1"/>
              <a:t>linux</a:t>
            </a:r>
            <a:r>
              <a:rPr lang="en-US" dirty="0"/>
              <a:t> natively, it’s a thing, it works.</a:t>
            </a:r>
          </a:p>
          <a:p>
            <a:endParaRPr lang="en-US" dirty="0"/>
          </a:p>
          <a:p>
            <a:r>
              <a:rPr lang="en-US" dirty="0"/>
              <a:t>But you can also containerize them</a:t>
            </a:r>
          </a:p>
          <a:p>
            <a:endParaRPr lang="en-US" dirty="0"/>
          </a:p>
          <a:p>
            <a:endParaRPr lang="en-US" dirty="0"/>
          </a:p>
        </p:txBody>
      </p:sp>
    </p:spTree>
    <p:extLst>
      <p:ext uri="{BB962C8B-B14F-4D97-AF65-F5344CB8AC3E}">
        <p14:creationId xmlns:p14="http://schemas.microsoft.com/office/powerpoint/2010/main" val="3733164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1A38-1C0B-487C-8C9F-B6089D105CAA}"/>
              </a:ext>
            </a:extLst>
          </p:cNvPr>
          <p:cNvSpPr>
            <a:spLocks noGrp="1"/>
          </p:cNvSpPr>
          <p:nvPr>
            <p:ph type="title"/>
          </p:nvPr>
        </p:nvSpPr>
        <p:spPr/>
        <p:txBody>
          <a:bodyPr/>
          <a:lstStyle/>
          <a:p>
            <a:r>
              <a:rPr lang="en-CA" dirty="0"/>
              <a:t>Containers (Note: Both VMs and Containers are useful and sometimes used together)</a:t>
            </a:r>
          </a:p>
        </p:txBody>
      </p:sp>
      <p:pic>
        <p:nvPicPr>
          <p:cNvPr id="5" name="Content Placeholder 4">
            <a:extLst>
              <a:ext uri="{FF2B5EF4-FFF2-40B4-BE49-F238E27FC236}">
                <a16:creationId xmlns:a16="http://schemas.microsoft.com/office/drawing/2014/main" id="{7D96F0A2-553E-44A2-B317-3EBA56DD8571}"/>
              </a:ext>
            </a:extLst>
          </p:cNvPr>
          <p:cNvPicPr>
            <a:picLocks noGrp="1" noChangeAspect="1"/>
          </p:cNvPicPr>
          <p:nvPr>
            <p:ph idx="1"/>
          </p:nvPr>
        </p:nvPicPr>
        <p:blipFill>
          <a:blip r:embed="rId3"/>
          <a:stretch>
            <a:fillRect/>
          </a:stretch>
        </p:blipFill>
        <p:spPr>
          <a:xfrm>
            <a:off x="2788664" y="1825625"/>
            <a:ext cx="6614671" cy="4351338"/>
          </a:xfrm>
        </p:spPr>
      </p:pic>
    </p:spTree>
    <p:extLst>
      <p:ext uri="{BB962C8B-B14F-4D97-AF65-F5344CB8AC3E}">
        <p14:creationId xmlns:p14="http://schemas.microsoft.com/office/powerpoint/2010/main" val="3263129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603D-8FD6-46B8-BCCC-EF509357C3B5}"/>
              </a:ext>
            </a:extLst>
          </p:cNvPr>
          <p:cNvSpPr>
            <a:spLocks noGrp="1"/>
          </p:cNvSpPr>
          <p:nvPr>
            <p:ph type="title"/>
          </p:nvPr>
        </p:nvSpPr>
        <p:spPr/>
        <p:txBody>
          <a:bodyPr/>
          <a:lstStyle/>
          <a:p>
            <a:r>
              <a:rPr lang="en-US" dirty="0"/>
              <a:t>Running One of the Big Data Tools</a:t>
            </a:r>
            <a:endParaRPr lang="en-GB" dirty="0"/>
          </a:p>
        </p:txBody>
      </p:sp>
      <p:sp>
        <p:nvSpPr>
          <p:cNvPr id="3" name="Content Placeholder 2">
            <a:extLst>
              <a:ext uri="{FF2B5EF4-FFF2-40B4-BE49-F238E27FC236}">
                <a16:creationId xmlns:a16="http://schemas.microsoft.com/office/drawing/2014/main" id="{6BB12587-F812-474B-83DC-B2FC0FB1B357}"/>
              </a:ext>
            </a:extLst>
          </p:cNvPr>
          <p:cNvSpPr>
            <a:spLocks noGrp="1"/>
          </p:cNvSpPr>
          <p:nvPr>
            <p:ph idx="1"/>
          </p:nvPr>
        </p:nvSpPr>
        <p:spPr/>
        <p:txBody>
          <a:bodyPr/>
          <a:lstStyle/>
          <a:p>
            <a:r>
              <a:rPr lang="en-US" dirty="0"/>
              <a:t>So you’d run one of the Big data applications (Spark/Hadoop </a:t>
            </a:r>
            <a:r>
              <a:rPr lang="en-US" dirty="0" err="1"/>
              <a:t>etc</a:t>
            </a:r>
            <a:r>
              <a:rPr lang="en-US" dirty="0"/>
              <a:t>) inside a container</a:t>
            </a:r>
          </a:p>
          <a:p>
            <a:endParaRPr lang="en-US" dirty="0"/>
          </a:p>
          <a:p>
            <a:r>
              <a:rPr lang="en-US" dirty="0"/>
              <a:t>Many containers?  Wrangle with Kubernetes</a:t>
            </a:r>
          </a:p>
          <a:p>
            <a:endParaRPr lang="en-US" dirty="0"/>
          </a:p>
          <a:p>
            <a:endParaRPr lang="en-GB" dirty="0"/>
          </a:p>
        </p:txBody>
      </p:sp>
    </p:spTree>
    <p:extLst>
      <p:ext uri="{BB962C8B-B14F-4D97-AF65-F5344CB8AC3E}">
        <p14:creationId xmlns:p14="http://schemas.microsoft.com/office/powerpoint/2010/main" val="765327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7A7E-FF31-437A-A271-CFCE2B207AB4}"/>
              </a:ext>
            </a:extLst>
          </p:cNvPr>
          <p:cNvSpPr>
            <a:spLocks noGrp="1"/>
          </p:cNvSpPr>
          <p:nvPr>
            <p:ph type="title"/>
          </p:nvPr>
        </p:nvSpPr>
        <p:spPr/>
        <p:txBody>
          <a:bodyPr/>
          <a:lstStyle/>
          <a:p>
            <a:r>
              <a:rPr lang="en-US" dirty="0"/>
              <a:t>Docker in HPC:  No</a:t>
            </a:r>
            <a:endParaRPr lang="en-GB" dirty="0"/>
          </a:p>
        </p:txBody>
      </p:sp>
      <p:sp>
        <p:nvSpPr>
          <p:cNvPr id="3" name="Content Placeholder 2">
            <a:extLst>
              <a:ext uri="{FF2B5EF4-FFF2-40B4-BE49-F238E27FC236}">
                <a16:creationId xmlns:a16="http://schemas.microsoft.com/office/drawing/2014/main" id="{78CE8844-20B0-4290-A473-6001FA91BBFA}"/>
              </a:ext>
            </a:extLst>
          </p:cNvPr>
          <p:cNvSpPr>
            <a:spLocks noGrp="1"/>
          </p:cNvSpPr>
          <p:nvPr>
            <p:ph idx="1"/>
          </p:nvPr>
        </p:nvSpPr>
        <p:spPr/>
        <p:txBody>
          <a:bodyPr>
            <a:normAutofit fontScale="92500" lnSpcReduction="10000"/>
          </a:bodyPr>
          <a:lstStyle/>
          <a:p>
            <a:r>
              <a:rPr lang="en-US" dirty="0"/>
              <a:t>Docker is designed around all of the data (and containers) being visible and controllable by all users all the time, and control of a container essentially gives you admin rights on the running machine</a:t>
            </a:r>
          </a:p>
          <a:p>
            <a:r>
              <a:rPr lang="en-US" dirty="0"/>
              <a:t>This makes sense for that sort of workload</a:t>
            </a:r>
          </a:p>
          <a:p>
            <a:endParaRPr lang="en-US" dirty="0"/>
          </a:p>
          <a:p>
            <a:r>
              <a:rPr lang="en-US" dirty="0"/>
              <a:t>But for HPC (where you isolate data and control between users) there’s singularity.  Singularity is compatible with Docker containers.  </a:t>
            </a:r>
          </a:p>
          <a:p>
            <a:endParaRPr lang="en-US" dirty="0"/>
          </a:p>
          <a:p>
            <a:r>
              <a:rPr lang="en-US" dirty="0"/>
              <a:t>The idea is to orchestrate resources, schedule, and handle higher performance applications.  Docker works well when you have many microservices, Singularity is for many numerical heavy macro services</a:t>
            </a:r>
          </a:p>
          <a:p>
            <a:endParaRPr lang="en-US" dirty="0"/>
          </a:p>
          <a:p>
            <a:endParaRPr lang="en-GB" dirty="0"/>
          </a:p>
        </p:txBody>
      </p:sp>
    </p:spTree>
    <p:extLst>
      <p:ext uri="{BB962C8B-B14F-4D97-AF65-F5344CB8AC3E}">
        <p14:creationId xmlns:p14="http://schemas.microsoft.com/office/powerpoint/2010/main" val="3749013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8F74-D8C6-42A8-ABD6-CB68E5194058}"/>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6FCA7F25-841C-4760-9E79-45FDE15B7A88}"/>
              </a:ext>
            </a:extLst>
          </p:cNvPr>
          <p:cNvPicPr>
            <a:picLocks noGrp="1" noChangeAspect="1"/>
          </p:cNvPicPr>
          <p:nvPr>
            <p:ph idx="1"/>
          </p:nvPr>
        </p:nvPicPr>
        <p:blipFill>
          <a:blip r:embed="rId3"/>
          <a:stretch>
            <a:fillRect/>
          </a:stretch>
        </p:blipFill>
        <p:spPr>
          <a:xfrm>
            <a:off x="262351" y="108658"/>
            <a:ext cx="12206275" cy="6798680"/>
          </a:xfrm>
        </p:spPr>
      </p:pic>
    </p:spTree>
    <p:extLst>
      <p:ext uri="{BB962C8B-B14F-4D97-AF65-F5344CB8AC3E}">
        <p14:creationId xmlns:p14="http://schemas.microsoft.com/office/powerpoint/2010/main" val="2536580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BA09-8CD8-4063-B44F-D1F1D346B75C}"/>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24A22B94-B433-48DC-A5F9-1FD539206C0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151270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level </a:t>
            </a:r>
            <a:r>
              <a:rPr lang="en-US" dirty="0" err="1"/>
              <a:t>checkpointing</a:t>
            </a:r>
            <a:endParaRPr lang="en-US" dirty="0"/>
          </a:p>
        </p:txBody>
      </p:sp>
      <p:sp>
        <p:nvSpPr>
          <p:cNvPr id="3" name="Content Placeholder 2"/>
          <p:cNvSpPr>
            <a:spLocks noGrp="1"/>
          </p:cNvSpPr>
          <p:nvPr>
            <p:ph idx="1"/>
          </p:nvPr>
        </p:nvSpPr>
        <p:spPr/>
        <p:txBody>
          <a:bodyPr>
            <a:normAutofit fontScale="92500" lnSpcReduction="20000"/>
          </a:bodyPr>
          <a:lstStyle/>
          <a:p>
            <a:r>
              <a:rPr lang="en-US" dirty="0"/>
              <a:t>In application-level </a:t>
            </a:r>
            <a:r>
              <a:rPr lang="en-US" dirty="0" err="1"/>
              <a:t>checkpointing</a:t>
            </a:r>
            <a:r>
              <a:rPr lang="en-US" dirty="0"/>
              <a:t> the application developer has the responsibility to perform all checkpoint/restart operations. </a:t>
            </a:r>
          </a:p>
          <a:p>
            <a:r>
              <a:rPr lang="en-US" dirty="0"/>
              <a:t>While inconvenient, application-level checkpoint/restart tends to produce checkpoint files that are smaller than system-level checkpoint/restart where a full memory dump is performed. </a:t>
            </a:r>
          </a:p>
          <a:p>
            <a:r>
              <a:rPr lang="en-US" dirty="0"/>
              <a:t>For distributed memory applications based on MPI, application-level checkpoint/restart approaches often share some basic characteristics:</a:t>
            </a:r>
          </a:p>
          <a:p>
            <a:pPr lvl="1"/>
            <a:r>
              <a:rPr lang="en-US" dirty="0"/>
              <a:t>Only one checkpoint file is written per MPI process</a:t>
            </a:r>
          </a:p>
          <a:p>
            <a:pPr lvl="1"/>
            <a:r>
              <a:rPr lang="en-US" dirty="0"/>
              <a:t>Only one MPI rank accesses a single checkpoint file</a:t>
            </a:r>
          </a:p>
          <a:p>
            <a:pPr lvl="1"/>
            <a:r>
              <a:rPr lang="en-US" dirty="0"/>
              <a:t>Checkpoint files do not contain data from multiple checkpoint epochs</a:t>
            </a:r>
          </a:p>
          <a:p>
            <a:pPr lvl="1"/>
            <a:r>
              <a:rPr lang="en-US" dirty="0"/>
              <a:t>Checkpoint files are generally written to the parallel file system by the compute nodes</a:t>
            </a:r>
          </a:p>
          <a:p>
            <a:pPr lvl="1"/>
            <a:r>
              <a:rPr lang="en-US" dirty="0"/>
              <a:t>Checkpoint/restart overheads can be large.</a:t>
            </a:r>
          </a:p>
          <a:p>
            <a:endParaRPr lang="en-US" dirty="0"/>
          </a:p>
          <a:p>
            <a:endParaRPr lang="en-US" dirty="0"/>
          </a:p>
        </p:txBody>
      </p:sp>
    </p:spTree>
    <p:extLst>
      <p:ext uri="{BB962C8B-B14F-4D97-AF65-F5344CB8AC3E}">
        <p14:creationId xmlns:p14="http://schemas.microsoft.com/office/powerpoint/2010/main" val="3019001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4700</Words>
  <Application>Microsoft Office PowerPoint</Application>
  <PresentationFormat>Widescreen</PresentationFormat>
  <Paragraphs>606</Paragraphs>
  <Slides>85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Calibri Light</vt:lpstr>
      <vt:lpstr>Cambria Math</vt:lpstr>
      <vt:lpstr>Consolas</vt:lpstr>
      <vt:lpstr>Courier New</vt:lpstr>
      <vt:lpstr>Menlo</vt:lpstr>
      <vt:lpstr>Office Theme</vt:lpstr>
      <vt:lpstr> Checkpointing</vt:lpstr>
      <vt:lpstr>Overview</vt:lpstr>
      <vt:lpstr>Uses for checkpoint files</vt:lpstr>
      <vt:lpstr>Checkpointing Strategies</vt:lpstr>
      <vt:lpstr>System-level checkpointing</vt:lpstr>
      <vt:lpstr>Example: System-level checkpointing with DMTCP</vt:lpstr>
      <vt:lpstr>Example: System-level checkpointing with DMTCP</vt:lpstr>
      <vt:lpstr>Example: System-level checkpointing with DMTCP</vt:lpstr>
      <vt:lpstr>Application level checkpointing</vt:lpstr>
      <vt:lpstr>Application level checkpointing</vt:lpstr>
      <vt:lpstr> MapReduce</vt:lpstr>
      <vt:lpstr>MapReduce</vt:lpstr>
      <vt:lpstr>Map Function</vt:lpstr>
      <vt:lpstr>Reduce Function</vt:lpstr>
      <vt:lpstr>Word Count Example</vt:lpstr>
      <vt:lpstr>Word Count: Hamlet</vt:lpstr>
      <vt:lpstr>Shared Neighbors</vt:lpstr>
      <vt:lpstr>Shared Neighbors: Map</vt:lpstr>
      <vt:lpstr>Shared Neighbors: Reduce</vt:lpstr>
      <vt:lpstr>K-means clustering Example</vt:lpstr>
      <vt:lpstr>K-means clustering</vt:lpstr>
      <vt:lpstr>Hadoop</vt:lpstr>
      <vt:lpstr>Hadoop File System Commands</vt:lpstr>
      <vt:lpstr>PowerPoint Presentation</vt:lpstr>
      <vt:lpstr>Map Reduce</vt:lpstr>
      <vt:lpstr>Apache Hadoop</vt:lpstr>
      <vt:lpstr>Hadoop</vt:lpstr>
      <vt:lpstr>Cluster System (that runs this stuff)</vt:lpstr>
      <vt:lpstr>Clusters</vt:lpstr>
      <vt:lpstr>Batch vs. Transactional</vt:lpstr>
      <vt:lpstr>Batch Processing:  Map Reduce</vt:lpstr>
      <vt:lpstr>Map Reduce</vt:lpstr>
      <vt:lpstr>The Genius of Map Reduce</vt:lpstr>
      <vt:lpstr>The Map – splitting data </vt:lpstr>
      <vt:lpstr>Combine</vt:lpstr>
      <vt:lpstr>Partition</vt:lpstr>
      <vt:lpstr>Shuffle and (or) Sort</vt:lpstr>
      <vt:lpstr>Shuffle and Sort</vt:lpstr>
      <vt:lpstr>Reduce</vt:lpstr>
      <vt:lpstr>Reduce</vt:lpstr>
      <vt:lpstr>Example for Explanation</vt:lpstr>
      <vt:lpstr>PowerPoint Presentation</vt:lpstr>
      <vt:lpstr>Data VS Task Parallelism</vt:lpstr>
      <vt:lpstr>Computer Scientists complaining</vt:lpstr>
      <vt:lpstr>MapReduce Key considerations</vt:lpstr>
      <vt:lpstr>MapReduce Key considerations</vt:lpstr>
      <vt:lpstr>Real Time MapReduce</vt:lpstr>
      <vt:lpstr>Weaknesses of Mapreduce/Hadoop</vt:lpstr>
      <vt:lpstr>Spark</vt:lpstr>
      <vt:lpstr>Hadoop                 vs            Spark</vt:lpstr>
      <vt:lpstr>Distributed Memory</vt:lpstr>
      <vt:lpstr>Apache Spark</vt:lpstr>
      <vt:lpstr>PowerPoint Presentation</vt:lpstr>
      <vt:lpstr>Spark Platform</vt:lpstr>
      <vt:lpstr>Spark Components</vt:lpstr>
      <vt:lpstr>Three more Spark components</vt:lpstr>
      <vt:lpstr>Spark DataFrame</vt:lpstr>
      <vt:lpstr>Spark </vt:lpstr>
      <vt:lpstr>Dataset Operations</vt:lpstr>
      <vt:lpstr>RDD Transformations - Narrow</vt:lpstr>
      <vt:lpstr>RDD Transformations - Wide</vt:lpstr>
      <vt:lpstr>Dataset types</vt:lpstr>
      <vt:lpstr>DataFrame - &gt; Dataset</vt:lpstr>
      <vt:lpstr>PowerPoint Presentation</vt:lpstr>
      <vt:lpstr>PowerPoint Presentation</vt:lpstr>
      <vt:lpstr>RDD, DataFrame, </vt:lpstr>
      <vt:lpstr>Spark Runs on Hadoop</vt:lpstr>
      <vt:lpstr>FLINK</vt:lpstr>
      <vt:lpstr>Flink - DataStreams</vt:lpstr>
      <vt:lpstr>Use cases</vt:lpstr>
      <vt:lpstr>Flink – Event Driven Applications</vt:lpstr>
      <vt:lpstr>Flink Event Driven Applications</vt:lpstr>
      <vt:lpstr>Flink - Analytics</vt:lpstr>
      <vt:lpstr>Flink Analytics</vt:lpstr>
      <vt:lpstr>Flink – Data Pipeline</vt:lpstr>
      <vt:lpstr>Flink – Data Transformations</vt:lpstr>
      <vt:lpstr>Flink DataSets and DataStreams</vt:lpstr>
      <vt:lpstr>Flink Program</vt:lpstr>
      <vt:lpstr>PowerPoint Presentation</vt:lpstr>
      <vt:lpstr>Deploying Spark/Flink/Hadoop</vt:lpstr>
      <vt:lpstr>Containers (Note: Both VMs and Containers are useful and sometimes used together)</vt:lpstr>
      <vt:lpstr>Running One of the Big Data Tools</vt:lpstr>
      <vt:lpstr>Docker in HPC:  No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Srivastava</dc:creator>
  <cp:lastModifiedBy>Brian Srivastava</cp:lastModifiedBy>
  <cp:revision>4</cp:revision>
  <dcterms:created xsi:type="dcterms:W3CDTF">2019-05-20T15:58:13Z</dcterms:created>
  <dcterms:modified xsi:type="dcterms:W3CDTF">2021-11-26T20:41:59Z</dcterms:modified>
</cp:coreProperties>
</file>